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Glacial Indifference"/>
      <p:regular r:id="rId17"/>
    </p:embeddedFont>
    <p:embeddedFont>
      <p:font typeface="Glacial Indifference Bold" pitchFamily="2" charset="0"/>
      <p:regular r:id="rId18"/>
      <p:bold r:id="rId19"/>
    </p:embeddedFont>
    <p:embeddedFont>
      <p:font typeface="Glacial Indifference Italics" pitchFamily="2" charset="0"/>
      <p:regular r:id="rId20"/>
      <p:italic r:id="rId21"/>
    </p:embeddedFont>
    <p:embeddedFont>
      <p:font typeface="The Seasons"/>
      <p:regular r:id="rId22"/>
    </p:embeddedFont>
    <p:embeddedFont>
      <p:font typeface="The Seasons Bold"/>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autoAdjust="0"/>
    <p:restoredTop sz="94572" autoAdjust="0"/>
  </p:normalViewPr>
  <p:slideViewPr>
    <p:cSldViewPr>
      <p:cViewPr varScale="1">
        <p:scale>
          <a:sx n="136" d="100"/>
          <a:sy n="136" d="100"/>
        </p:scale>
        <p:origin x="256"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0765103" y="1250940"/>
            <a:ext cx="4067263" cy="766496"/>
          </a:xfrm>
          <a:custGeom>
            <a:avLst/>
            <a:gdLst/>
            <a:ahLst/>
            <a:cxnLst/>
            <a:rect l="l" t="t" r="r" b="b"/>
            <a:pathLst>
              <a:path w="4067263" h="766496">
                <a:moveTo>
                  <a:pt x="0" y="0"/>
                </a:moveTo>
                <a:lnTo>
                  <a:pt x="4067263" y="0"/>
                </a:lnTo>
                <a:lnTo>
                  <a:pt x="4067263" y="766496"/>
                </a:lnTo>
                <a:lnTo>
                  <a:pt x="0" y="766496"/>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387434" y="282514"/>
            <a:ext cx="6808568" cy="9623417"/>
          </a:xfrm>
          <a:custGeom>
            <a:avLst/>
            <a:gdLst/>
            <a:ahLst/>
            <a:cxnLst/>
            <a:rect l="l" t="t" r="r" b="b"/>
            <a:pathLst>
              <a:path w="6808568" h="9623417">
                <a:moveTo>
                  <a:pt x="0" y="0"/>
                </a:moveTo>
                <a:lnTo>
                  <a:pt x="6808568" y="0"/>
                </a:lnTo>
                <a:lnTo>
                  <a:pt x="6808568" y="9623417"/>
                </a:lnTo>
                <a:lnTo>
                  <a:pt x="0" y="962341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8826986" y="2459511"/>
            <a:ext cx="7943497" cy="981120"/>
          </a:xfrm>
          <a:prstGeom prst="rect">
            <a:avLst/>
          </a:prstGeom>
        </p:spPr>
        <p:txBody>
          <a:bodyPr lIns="0" tIns="0" rIns="0" bIns="0" rtlCol="0" anchor="t">
            <a:spAutoFit/>
          </a:bodyPr>
          <a:lstStyle/>
          <a:p>
            <a:pPr marL="0" lvl="0" indent="0" algn="ctr">
              <a:lnSpc>
                <a:spcPts val="6692"/>
              </a:lnSpc>
            </a:pPr>
            <a:r>
              <a:rPr lang="en-US" sz="6139" spc="380">
                <a:solidFill>
                  <a:srgbClr val="000000"/>
                </a:solidFill>
                <a:latin typeface="The Seasons"/>
                <a:ea typeface="The Seasons"/>
                <a:cs typeface="The Seasons"/>
                <a:sym typeface="The Seasons"/>
              </a:rPr>
              <a:t>Campbell House</a:t>
            </a:r>
          </a:p>
        </p:txBody>
      </p:sp>
      <p:sp>
        <p:nvSpPr>
          <p:cNvPr id="6" name="TextBox 6"/>
          <p:cNvSpPr txBox="1"/>
          <p:nvPr/>
        </p:nvSpPr>
        <p:spPr>
          <a:xfrm>
            <a:off x="9315803" y="5107045"/>
            <a:ext cx="7943497" cy="999155"/>
          </a:xfrm>
          <a:prstGeom prst="rect">
            <a:avLst/>
          </a:prstGeom>
        </p:spPr>
        <p:txBody>
          <a:bodyPr lIns="0" tIns="0" rIns="0" bIns="0" rtlCol="0" anchor="t">
            <a:spAutoFit/>
          </a:bodyPr>
          <a:lstStyle/>
          <a:p>
            <a:pPr marL="0" lvl="0" indent="0" algn="ctr">
              <a:lnSpc>
                <a:spcPts val="3640"/>
              </a:lnSpc>
            </a:pPr>
            <a:r>
              <a:rPr lang="en-US" sz="3339" spc="207">
                <a:solidFill>
                  <a:srgbClr val="000000"/>
                </a:solidFill>
                <a:latin typeface="The Seasons"/>
                <a:ea typeface="The Seasons"/>
                <a:cs typeface="The Seasons"/>
                <a:sym typeface="The Seasons"/>
              </a:rPr>
              <a:t>Learning with primary sources at the MAC: Helen Campbell’s Clothing</a:t>
            </a:r>
          </a:p>
        </p:txBody>
      </p:sp>
      <p:sp>
        <p:nvSpPr>
          <p:cNvPr id="7" name="TextBox 7"/>
          <p:cNvSpPr txBox="1"/>
          <p:nvPr/>
        </p:nvSpPr>
        <p:spPr>
          <a:xfrm>
            <a:off x="7543191" y="7778255"/>
            <a:ext cx="2912267" cy="1960921"/>
          </a:xfrm>
          <a:prstGeom prst="rect">
            <a:avLst/>
          </a:prstGeom>
        </p:spPr>
        <p:txBody>
          <a:bodyPr lIns="0" tIns="0" rIns="0" bIns="0" rtlCol="0" anchor="t">
            <a:spAutoFit/>
          </a:bodyPr>
          <a:lstStyle/>
          <a:p>
            <a:pPr algn="l">
              <a:lnSpc>
                <a:spcPts val="2239"/>
              </a:lnSpc>
            </a:pPr>
            <a:r>
              <a:rPr lang="en-US" sz="1599" dirty="0">
                <a:solidFill>
                  <a:srgbClr val="000000"/>
                </a:solidFill>
                <a:latin typeface="Arial" panose="020B0604020202020204" pitchFamily="34" charset="0"/>
                <a:ea typeface="Helvetica Now"/>
                <a:cs typeface="Helvetica Now"/>
                <a:sym typeface="Helvetica Now"/>
              </a:rPr>
              <a:t>Helen Campbell and cousin, Hazel Lease, dressed in costumes probably purchased in Egypt in 1903</a:t>
            </a:r>
          </a:p>
          <a:p>
            <a:pPr algn="l">
              <a:lnSpc>
                <a:spcPts val="2239"/>
              </a:lnSpc>
            </a:pPr>
            <a:r>
              <a:rPr lang="en-US" sz="1599" dirty="0">
                <a:solidFill>
                  <a:srgbClr val="000000"/>
                </a:solidFill>
                <a:latin typeface="Arial" panose="020B0604020202020204" pitchFamily="34" charset="0"/>
                <a:ea typeface="Helvetica Now"/>
                <a:cs typeface="Helvetica Now"/>
                <a:sym typeface="Helvetica Now"/>
              </a:rPr>
              <a:t>The Joel E. Ferris Research Archives, Campbell House Collection, 1910, L90-272</a:t>
            </a:r>
          </a:p>
        </p:txBody>
      </p:sp>
      <p:sp>
        <p:nvSpPr>
          <p:cNvPr id="8" name="TextBox 8"/>
          <p:cNvSpPr txBox="1"/>
          <p:nvPr/>
        </p:nvSpPr>
        <p:spPr>
          <a:xfrm>
            <a:off x="8826986" y="3564457"/>
            <a:ext cx="7943497" cy="1409238"/>
          </a:xfrm>
          <a:prstGeom prst="rect">
            <a:avLst/>
          </a:prstGeom>
        </p:spPr>
        <p:txBody>
          <a:bodyPr lIns="0" tIns="0" rIns="0" bIns="0" rtlCol="0" anchor="t">
            <a:spAutoFit/>
          </a:bodyPr>
          <a:lstStyle/>
          <a:p>
            <a:pPr algn="ctr">
              <a:lnSpc>
                <a:spcPts val="5166"/>
              </a:lnSpc>
            </a:pPr>
            <a:r>
              <a:rPr lang="en-US" sz="4739" spc="293">
                <a:solidFill>
                  <a:srgbClr val="000000"/>
                </a:solidFill>
                <a:latin typeface="The Seasons"/>
                <a:ea typeface="The Seasons"/>
                <a:cs typeface="The Seasons"/>
                <a:sym typeface="The Seasons"/>
              </a:rPr>
              <a:t>Fashion</a:t>
            </a:r>
          </a:p>
          <a:p>
            <a:pPr marL="0" lvl="0" indent="0" algn="ctr">
              <a:lnSpc>
                <a:spcPts val="5166"/>
              </a:lnSpc>
            </a:pPr>
            <a:r>
              <a:rPr lang="en-US" sz="4739" spc="293">
                <a:solidFill>
                  <a:srgbClr val="000000"/>
                </a:solidFill>
                <a:latin typeface="The Seasons"/>
                <a:ea typeface="The Seasons"/>
                <a:cs typeface="The Seasons"/>
                <a:sym typeface="The Seasons"/>
              </a:rPr>
              <a:t>1898-1924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9720893" y="748369"/>
            <a:ext cx="4070746" cy="7710963"/>
          </a:xfrm>
          <a:custGeom>
            <a:avLst/>
            <a:gdLst/>
            <a:ahLst/>
            <a:cxnLst/>
            <a:rect l="l" t="t" r="r" b="b"/>
            <a:pathLst>
              <a:path w="4070746" h="7710963">
                <a:moveTo>
                  <a:pt x="0" y="0"/>
                </a:moveTo>
                <a:lnTo>
                  <a:pt x="4070746" y="0"/>
                </a:lnTo>
                <a:lnTo>
                  <a:pt x="4070746" y="7710962"/>
                </a:lnTo>
                <a:lnTo>
                  <a:pt x="0" y="77109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13621193" y="1122265"/>
            <a:ext cx="4302680" cy="4647359"/>
          </a:xfrm>
          <a:custGeom>
            <a:avLst/>
            <a:gdLst/>
            <a:ahLst/>
            <a:cxnLst/>
            <a:rect l="l" t="t" r="r" b="b"/>
            <a:pathLst>
              <a:path w="4302680" h="4647359">
                <a:moveTo>
                  <a:pt x="0" y="0"/>
                </a:moveTo>
                <a:lnTo>
                  <a:pt x="4302680" y="0"/>
                </a:lnTo>
                <a:lnTo>
                  <a:pt x="4302680" y="4647359"/>
                </a:lnTo>
                <a:lnTo>
                  <a:pt x="0" y="464735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1677479" y="605313"/>
            <a:ext cx="7087683" cy="4129855"/>
            <a:chOff x="0" y="0"/>
            <a:chExt cx="9450244" cy="5506474"/>
          </a:xfrm>
        </p:grpSpPr>
        <p:sp>
          <p:nvSpPr>
            <p:cNvPr id="6" name="TextBox 6"/>
            <p:cNvSpPr txBox="1"/>
            <p:nvPr/>
          </p:nvSpPr>
          <p:spPr>
            <a:xfrm>
              <a:off x="0" y="-19050"/>
              <a:ext cx="9450244" cy="2489442"/>
            </a:xfrm>
            <a:prstGeom prst="rect">
              <a:avLst/>
            </a:prstGeom>
          </p:spPr>
          <p:txBody>
            <a:bodyPr lIns="0" tIns="0" rIns="0" bIns="0" rtlCol="0" anchor="t">
              <a:spAutoFit/>
            </a:bodyPr>
            <a:lstStyle/>
            <a:p>
              <a:pPr marL="0" lvl="0" indent="0" algn="l">
                <a:lnSpc>
                  <a:spcPts val="1872"/>
                </a:lnSpc>
              </a:pPr>
              <a:r>
                <a:rPr lang="en-US" sz="1717" spc="106">
                  <a:solidFill>
                    <a:srgbClr val="000000"/>
                  </a:solidFill>
                  <a:latin typeface="The Seasons"/>
                  <a:ea typeface="The Seasons"/>
                  <a:cs typeface="The Seasons"/>
                  <a:sym typeface="The Seasons"/>
                </a:rPr>
                <a:t>This medium gray Hickson and Company gown worn by Helen Campbell, has a silk/satin underdress with a silk organza overlay. There is a second overlay that is gathered at the waist and swings asymmetrically to one side. That layer is decorated at the edge with metallic soutache braid embellishment and pearl cotton on a wheel-like motif. A satin cummerbund wraps loosely at the waist and is decorated with a small bouquet of ribbon flowers at the closure.</a:t>
              </a:r>
            </a:p>
          </p:txBody>
        </p:sp>
        <p:sp>
          <p:nvSpPr>
            <p:cNvPr id="7" name="TextBox 7"/>
            <p:cNvSpPr txBox="1"/>
            <p:nvPr/>
          </p:nvSpPr>
          <p:spPr>
            <a:xfrm>
              <a:off x="0" y="2712232"/>
              <a:ext cx="9450244" cy="2794242"/>
            </a:xfrm>
            <a:prstGeom prst="rect">
              <a:avLst/>
            </a:prstGeom>
          </p:spPr>
          <p:txBody>
            <a:bodyPr lIns="0" tIns="0" rIns="0" bIns="0" rtlCol="0" anchor="t">
              <a:spAutoFit/>
            </a:bodyPr>
            <a:lstStyle/>
            <a:p>
              <a:pPr marL="0" lvl="0" indent="0" algn="l">
                <a:lnSpc>
                  <a:spcPts val="1872"/>
                </a:lnSpc>
              </a:pPr>
              <a:r>
                <a:rPr lang="en-US" sz="1717" spc="106">
                  <a:solidFill>
                    <a:srgbClr val="000000"/>
                  </a:solidFill>
                  <a:latin typeface="The Seasons"/>
                  <a:ea typeface="The Seasons"/>
                  <a:cs typeface="The Seasons"/>
                  <a:sym typeface="The Seasons"/>
                </a:rPr>
                <a:t>Helen Campbell’s custom-made party dresses telegraph her family’s social status while hinting at the looser styles worn by her freer generation. Coming of age during the early 20th century, Helen lived on the cusp of social and technical liberations like voting and driving, which not only transformed women’s lives, but also their clothing.  The tragedies of WWI resulted in swiftly changing fashions. It directly affected America’s fashion world in more than one way. Hickson and Company, one of Helen’s favorite stores, serves as an example.</a:t>
              </a:r>
            </a:p>
          </p:txBody>
        </p:sp>
      </p:grpSp>
      <p:sp>
        <p:nvSpPr>
          <p:cNvPr id="8" name="TextBox 8"/>
          <p:cNvSpPr txBox="1"/>
          <p:nvPr/>
        </p:nvSpPr>
        <p:spPr>
          <a:xfrm>
            <a:off x="1643156" y="4835750"/>
            <a:ext cx="7087683" cy="1643244"/>
          </a:xfrm>
          <a:prstGeom prst="rect">
            <a:avLst/>
          </a:prstGeom>
        </p:spPr>
        <p:txBody>
          <a:bodyPr lIns="0" tIns="0" rIns="0" bIns="0" rtlCol="0" anchor="t">
            <a:spAutoFit/>
          </a:bodyPr>
          <a:lstStyle/>
          <a:p>
            <a:pPr marL="0" lvl="0" indent="0" algn="l">
              <a:lnSpc>
                <a:spcPts val="1872"/>
              </a:lnSpc>
            </a:pPr>
            <a:r>
              <a:rPr lang="en-US" sz="1717" spc="106">
                <a:solidFill>
                  <a:srgbClr val="000000"/>
                </a:solidFill>
                <a:latin typeface="The Seasons"/>
                <a:ea typeface="The Seasons"/>
                <a:cs typeface="The Seasons"/>
                <a:sym typeface="The Seasons"/>
              </a:rPr>
              <a:t>Caroline “Carrie” Hickson Kennedy was a fashion and hat designer, who went into the ladies’ apparel business in New York City in 1902 with her sister Kathryn and brother Richard. The company was located on Fifth Avenue in New York City and was called Hickson and Company. Richard was credited as the company’s owner, but its success was attributed to Carrie’s business acumen and her designs. </a:t>
            </a:r>
          </a:p>
        </p:txBody>
      </p:sp>
      <p:sp>
        <p:nvSpPr>
          <p:cNvPr id="9" name="TextBox 9"/>
          <p:cNvSpPr txBox="1"/>
          <p:nvPr/>
        </p:nvSpPr>
        <p:spPr>
          <a:xfrm>
            <a:off x="9843722" y="8634018"/>
            <a:ext cx="4844345" cy="937133"/>
          </a:xfrm>
          <a:prstGeom prst="rect">
            <a:avLst/>
          </a:prstGeom>
        </p:spPr>
        <p:txBody>
          <a:bodyPr lIns="0" tIns="0" rIns="0" bIns="0" rtlCol="0" anchor="t">
            <a:spAutoFit/>
          </a:bodyPr>
          <a:lstStyle/>
          <a:p>
            <a:pPr algn="l">
              <a:lnSpc>
                <a:spcPts val="1773"/>
              </a:lnSpc>
            </a:pPr>
            <a:r>
              <a:rPr lang="en-US" sz="1627" b="1" spc="100">
                <a:solidFill>
                  <a:srgbClr val="000000"/>
                </a:solidFill>
                <a:latin typeface="The Seasons Bold"/>
                <a:ea typeface="The Seasons Bold"/>
                <a:cs typeface="The Seasons Bold"/>
                <a:sym typeface="The Seasons Bold"/>
              </a:rPr>
              <a:t>Northwest Museum of Arts and Culture</a:t>
            </a:r>
          </a:p>
          <a:p>
            <a:pPr algn="l">
              <a:lnSpc>
                <a:spcPts val="1773"/>
              </a:lnSpc>
            </a:pPr>
            <a:r>
              <a:rPr lang="en-US" sz="1627" b="1" spc="100">
                <a:solidFill>
                  <a:srgbClr val="000000"/>
                </a:solidFill>
                <a:latin typeface="The Seasons Bold"/>
                <a:ea typeface="The Seasons Bold"/>
                <a:cs typeface="The Seasons Bold"/>
                <a:sym typeface="The Seasons Bold"/>
              </a:rPr>
              <a:t>3965.1, Helen Campbell Gown, 1915-1917, Gift of June Powell, 2000</a:t>
            </a:r>
          </a:p>
          <a:p>
            <a:pPr algn="l">
              <a:lnSpc>
                <a:spcPts val="1773"/>
              </a:lnSpc>
              <a:spcBef>
                <a:spcPct val="0"/>
              </a:spcBef>
            </a:pPr>
            <a:endParaRPr lang="en-US" sz="1627" b="1" spc="100">
              <a:solidFill>
                <a:srgbClr val="000000"/>
              </a:solidFill>
              <a:latin typeface="The Seasons Bold"/>
              <a:ea typeface="The Seasons Bold"/>
              <a:cs typeface="The Seasons Bold"/>
              <a:sym typeface="The Seasons Bold"/>
            </a:endParaRPr>
          </a:p>
        </p:txBody>
      </p:sp>
      <p:sp>
        <p:nvSpPr>
          <p:cNvPr id="10" name="TextBox 10"/>
          <p:cNvSpPr txBox="1"/>
          <p:nvPr/>
        </p:nvSpPr>
        <p:spPr>
          <a:xfrm>
            <a:off x="13791639" y="5882480"/>
            <a:ext cx="3709248" cy="718058"/>
          </a:xfrm>
          <a:prstGeom prst="rect">
            <a:avLst/>
          </a:prstGeom>
        </p:spPr>
        <p:txBody>
          <a:bodyPr lIns="0" tIns="0" rIns="0" bIns="0" rtlCol="0" anchor="t">
            <a:spAutoFit/>
          </a:bodyPr>
          <a:lstStyle/>
          <a:p>
            <a:pPr algn="l">
              <a:lnSpc>
                <a:spcPts val="1773"/>
              </a:lnSpc>
              <a:spcBef>
                <a:spcPct val="0"/>
              </a:spcBef>
            </a:pPr>
            <a:r>
              <a:rPr lang="en-US" sz="1627" b="1" spc="100">
                <a:solidFill>
                  <a:srgbClr val="000000"/>
                </a:solidFill>
                <a:latin typeface="The Seasons Bold"/>
                <a:ea typeface="The Seasons Bold"/>
                <a:cs typeface="The Seasons Bold"/>
                <a:sym typeface="The Seasons Bold"/>
              </a:rPr>
              <a:t>Northwest Museum of Arts and Culture, 4429.1, Helen Campbell, 1913-1916, Museum Purchase 2019</a:t>
            </a:r>
          </a:p>
        </p:txBody>
      </p:sp>
      <p:sp>
        <p:nvSpPr>
          <p:cNvPr id="11" name="TextBox 11"/>
          <p:cNvSpPr txBox="1"/>
          <p:nvPr/>
        </p:nvSpPr>
        <p:spPr>
          <a:xfrm>
            <a:off x="1643156" y="6693876"/>
            <a:ext cx="7087683" cy="2329044"/>
          </a:xfrm>
          <a:prstGeom prst="rect">
            <a:avLst/>
          </a:prstGeom>
        </p:spPr>
        <p:txBody>
          <a:bodyPr lIns="0" tIns="0" rIns="0" bIns="0" rtlCol="0" anchor="t">
            <a:spAutoFit/>
          </a:bodyPr>
          <a:lstStyle/>
          <a:p>
            <a:pPr marL="0" lvl="0" indent="0" algn="l">
              <a:lnSpc>
                <a:spcPts val="1872"/>
              </a:lnSpc>
            </a:pPr>
            <a:r>
              <a:rPr lang="en-US" sz="1717" spc="106">
                <a:solidFill>
                  <a:srgbClr val="000000"/>
                </a:solidFill>
                <a:latin typeface="The Seasons"/>
                <a:ea typeface="The Seasons"/>
                <a:cs typeface="The Seasons"/>
                <a:sym typeface="The Seasons"/>
              </a:rPr>
              <a:t>Carrie and Kate were on their way to the spring fashion shows in Paris aboard the Lusitania on May 7, 1915, when it was torpedoed by the Germans during WWI. Both sisters died in the incident. Lost with the sisters was a wardrobe and jewelry collection of $14,000.00. Richard was unable to manage the company without his sisters, and the store was no longer in business by 1920. We see in Helen Campbell’s diary that her and her mother continued to shop at Hickson’s until at least 1917 when they were in New York to buy wedding dresses for Helen’s upcoming marriage to Bill.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347646" y="1202827"/>
            <a:ext cx="4497548" cy="6356958"/>
          </a:xfrm>
          <a:custGeom>
            <a:avLst/>
            <a:gdLst/>
            <a:ahLst/>
            <a:cxnLst/>
            <a:rect l="l" t="t" r="r" b="b"/>
            <a:pathLst>
              <a:path w="4497548" h="6356958">
                <a:moveTo>
                  <a:pt x="0" y="0"/>
                </a:moveTo>
                <a:lnTo>
                  <a:pt x="4497548" y="0"/>
                </a:lnTo>
                <a:lnTo>
                  <a:pt x="4497548" y="6356958"/>
                </a:lnTo>
                <a:lnTo>
                  <a:pt x="0" y="63569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5028692" y="1621782"/>
            <a:ext cx="4572263" cy="5938004"/>
          </a:xfrm>
          <a:custGeom>
            <a:avLst/>
            <a:gdLst/>
            <a:ahLst/>
            <a:cxnLst/>
            <a:rect l="l" t="t" r="r" b="b"/>
            <a:pathLst>
              <a:path w="4572263" h="5938004">
                <a:moveTo>
                  <a:pt x="0" y="0"/>
                </a:moveTo>
                <a:lnTo>
                  <a:pt x="4572263" y="0"/>
                </a:lnTo>
                <a:lnTo>
                  <a:pt x="4572263" y="5938003"/>
                </a:lnTo>
                <a:lnTo>
                  <a:pt x="0" y="5938003"/>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76418" y="7790021"/>
            <a:ext cx="3420933" cy="2330511"/>
          </a:xfrm>
          <a:custGeom>
            <a:avLst/>
            <a:gdLst/>
            <a:ahLst/>
            <a:cxnLst/>
            <a:rect l="l" t="t" r="r" b="b"/>
            <a:pathLst>
              <a:path w="3420933" h="2330511">
                <a:moveTo>
                  <a:pt x="0" y="0"/>
                </a:moveTo>
                <a:lnTo>
                  <a:pt x="3420933" y="0"/>
                </a:lnTo>
                <a:lnTo>
                  <a:pt x="3420933" y="2330510"/>
                </a:lnTo>
                <a:lnTo>
                  <a:pt x="0" y="233051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5876120" y="7757618"/>
            <a:ext cx="2894840" cy="2362913"/>
          </a:xfrm>
          <a:custGeom>
            <a:avLst/>
            <a:gdLst/>
            <a:ahLst/>
            <a:cxnLst/>
            <a:rect l="l" t="t" r="r" b="b"/>
            <a:pathLst>
              <a:path w="2894840" h="2362913">
                <a:moveTo>
                  <a:pt x="0" y="0"/>
                </a:moveTo>
                <a:lnTo>
                  <a:pt x="2894840" y="0"/>
                </a:lnTo>
                <a:lnTo>
                  <a:pt x="2894840" y="2362913"/>
                </a:lnTo>
                <a:lnTo>
                  <a:pt x="0" y="2362913"/>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10135062" y="517799"/>
            <a:ext cx="7655451" cy="2307316"/>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After recording years of courtship in her diary, Helen married lumber businessman, William W. Powell June 27, 1917. Bill had enlisted in the army as the United States was entering WWI. Grace organized a tea to announce the engagement and a trip to New York to buy gowns. Grace and Helen bought two wedding dresses, several suits, and hats. The total for their shopping spree was $2,072.00, the equivalent of $57,600.18 in 2026.</a:t>
            </a:r>
          </a:p>
        </p:txBody>
      </p:sp>
      <p:sp>
        <p:nvSpPr>
          <p:cNvPr id="7" name="TextBox 7"/>
          <p:cNvSpPr txBox="1"/>
          <p:nvPr/>
        </p:nvSpPr>
        <p:spPr>
          <a:xfrm>
            <a:off x="476418" y="555899"/>
            <a:ext cx="3496272" cy="521970"/>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and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3096.1, Helen Campbell Wedding Gown, 1917, Gift of Valerie Powell 1985</a:t>
            </a:r>
          </a:p>
        </p:txBody>
      </p:sp>
      <p:sp>
        <p:nvSpPr>
          <p:cNvPr id="8" name="TextBox 8"/>
          <p:cNvSpPr txBox="1"/>
          <p:nvPr/>
        </p:nvSpPr>
        <p:spPr>
          <a:xfrm>
            <a:off x="5028692" y="670199"/>
            <a:ext cx="3487122" cy="423899"/>
          </a:xfrm>
          <a:prstGeom prst="rect">
            <a:avLst/>
          </a:prstGeom>
        </p:spPr>
        <p:txBody>
          <a:bodyPr lIns="0" tIns="0" rIns="0" bIns="0" rtlCol="0" anchor="t">
            <a:spAutoFit/>
          </a:bodyPr>
          <a:lstStyle/>
          <a:p>
            <a:pPr algn="l">
              <a:lnSpc>
                <a:spcPts val="1680"/>
              </a:lnSpc>
            </a:pPr>
            <a:r>
              <a:rPr lang="en-US" sz="1200" dirty="0">
                <a:solidFill>
                  <a:srgbClr val="000000"/>
                </a:solidFill>
                <a:latin typeface="Arial" panose="020B0604020202020204" pitchFamily="34" charset="0"/>
                <a:ea typeface="Helvetica Now"/>
                <a:cs typeface="Helvetica Now"/>
                <a:sym typeface="Helvetica Now"/>
              </a:rPr>
              <a:t>Helen Campbell in her Wedding Gown, The Joel E. Ferris Research Archives, 1917, L91-159.41</a:t>
            </a:r>
          </a:p>
        </p:txBody>
      </p:sp>
      <p:sp>
        <p:nvSpPr>
          <p:cNvPr id="9" name="TextBox 9"/>
          <p:cNvSpPr txBox="1"/>
          <p:nvPr/>
        </p:nvSpPr>
        <p:spPr>
          <a:xfrm>
            <a:off x="3972691" y="7770971"/>
            <a:ext cx="1827230" cy="1007745"/>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and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3513.3 Mary White Wedding shoes, Gift of Mary Gordon Mellor, 1990</a:t>
            </a:r>
          </a:p>
        </p:txBody>
      </p:sp>
      <p:sp>
        <p:nvSpPr>
          <p:cNvPr id="10" name="TextBox 10"/>
          <p:cNvSpPr txBox="1"/>
          <p:nvPr/>
        </p:nvSpPr>
        <p:spPr>
          <a:xfrm>
            <a:off x="3972691" y="8936226"/>
            <a:ext cx="1827230" cy="1169670"/>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and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3513.5, Mary White Gordon’s wedding stockings, 1920, Gift of Mary Gordon Mellor 1990 </a:t>
            </a:r>
          </a:p>
        </p:txBody>
      </p:sp>
      <p:sp>
        <p:nvSpPr>
          <p:cNvPr id="11" name="TextBox 11"/>
          <p:cNvSpPr txBox="1"/>
          <p:nvPr/>
        </p:nvSpPr>
        <p:spPr>
          <a:xfrm>
            <a:off x="10135062" y="3044650"/>
            <a:ext cx="7655451" cy="3307441"/>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Fashionable wedding gowns in 1917 were free flowing, featured lace, soft fabrics, and simple designs that reflected a world that was at war. Helen’s wedding dress matched what other brides were wearing. She chose a white satin dress with net overlay and square neckline. It was decorated with pearls and floral embroidery.  The train was made of white satin and lined with white crepe that hooked to the shoulders of the dress. She also wore a veil that was attached to a flower tiara. The shorter dress styles required stylish shoes with matching stocking, similar to these shoes and stockings worn by Helen’s cousin, Mary White, for her 1920 wedding.</a:t>
            </a:r>
          </a:p>
        </p:txBody>
      </p:sp>
      <p:sp>
        <p:nvSpPr>
          <p:cNvPr id="12" name="TextBox 12"/>
          <p:cNvSpPr txBox="1"/>
          <p:nvPr/>
        </p:nvSpPr>
        <p:spPr>
          <a:xfrm>
            <a:off x="10135062" y="6571626"/>
            <a:ext cx="7655451" cy="2974066"/>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In her diary, Helen recorded while in New York: </a:t>
            </a:r>
            <a:r>
              <a:rPr lang="en-US" sz="1685" b="1" spc="126">
                <a:solidFill>
                  <a:srgbClr val="000000"/>
                </a:solidFill>
                <a:latin typeface="Glacial Indifference Bold"/>
                <a:ea typeface="Glacial Indifference Bold"/>
                <a:cs typeface="Glacial Indifference Bold"/>
                <a:sym typeface="Glacial Indifference Bold"/>
              </a:rPr>
              <a:t>Wed.</a:t>
            </a:r>
            <a:r>
              <a:rPr lang="en-US" sz="1685" spc="126">
                <a:solidFill>
                  <a:srgbClr val="000000"/>
                </a:solidFill>
                <a:latin typeface="Glacial Indifference"/>
                <a:ea typeface="Glacial Indifference"/>
                <a:cs typeface="Glacial Indifference"/>
                <a:sym typeface="Glacial Indifference"/>
              </a:rPr>
              <a:t> </a:t>
            </a:r>
            <a:r>
              <a:rPr lang="en-US" sz="1685" b="1" spc="126">
                <a:solidFill>
                  <a:srgbClr val="000000"/>
                </a:solidFill>
                <a:latin typeface="Glacial Indifference Bold"/>
                <a:ea typeface="Glacial Indifference Bold"/>
                <a:cs typeface="Glacial Indifference Bold"/>
                <a:sym typeface="Glacial Indifference Bold"/>
              </a:rPr>
              <a:t>March 7, 1917</a:t>
            </a:r>
          </a:p>
          <a:p>
            <a:pPr algn="l">
              <a:lnSpc>
                <a:spcPts val="2679"/>
              </a:lnSpc>
            </a:pPr>
            <a:r>
              <a:rPr lang="en-US" sz="1685" spc="126">
                <a:solidFill>
                  <a:srgbClr val="000000"/>
                </a:solidFill>
                <a:latin typeface="Glacial Indifference"/>
                <a:ea typeface="Glacial Indifference"/>
                <a:cs typeface="Glacial Indifference"/>
                <a:sym typeface="Glacial Indifference"/>
              </a:rPr>
              <a:t>Ordered “the dress” &amp; two others at Hicksons. "It" is lovely - so simple &amp; such long lines. To the Plaza for tea. The Finches &amp; Clare McConnell there. She is to be married next month. At the Wilsons to-night. Asked Kay &amp; Glad. </a:t>
            </a:r>
            <a:r>
              <a:rPr lang="en-US" sz="1685" b="1" spc="126">
                <a:solidFill>
                  <a:srgbClr val="000000"/>
                </a:solidFill>
                <a:latin typeface="Glacial Indifference Bold"/>
                <a:ea typeface="Glacial Indifference Bold"/>
                <a:cs typeface="Glacial Indifference Bold"/>
                <a:sym typeface="Glacial Indifference Bold"/>
              </a:rPr>
              <a:t>Sat. March 24, 1917</a:t>
            </a:r>
            <a:r>
              <a:rPr lang="en-US" sz="1685" spc="126">
                <a:solidFill>
                  <a:srgbClr val="000000"/>
                </a:solidFill>
                <a:latin typeface="Glacial Indifference"/>
                <a:ea typeface="Glacial Indifference"/>
                <a:cs typeface="Glacial Indifference"/>
                <a:sym typeface="Glacial Indifference"/>
              </a:rPr>
              <a:t>: Mother ordered her dress for the wedding at "Hicksons." Got a pretty hat. Home early &amp; wrote my beau. To tea at the Williams' apartment. Very nice indeed. Twelve people there. To "The Century Girl" after. Jack did not come after all. Has gone home!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678550" y="560945"/>
            <a:ext cx="3382438" cy="4301988"/>
          </a:xfrm>
          <a:custGeom>
            <a:avLst/>
            <a:gdLst/>
            <a:ahLst/>
            <a:cxnLst/>
            <a:rect l="l" t="t" r="r" b="b"/>
            <a:pathLst>
              <a:path w="3382438" h="4301988">
                <a:moveTo>
                  <a:pt x="0" y="0"/>
                </a:moveTo>
                <a:lnTo>
                  <a:pt x="3382438" y="0"/>
                </a:lnTo>
                <a:lnTo>
                  <a:pt x="3382438" y="4301988"/>
                </a:lnTo>
                <a:lnTo>
                  <a:pt x="0" y="430198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4203279" y="3506824"/>
            <a:ext cx="3023661" cy="3803347"/>
          </a:xfrm>
          <a:custGeom>
            <a:avLst/>
            <a:gdLst/>
            <a:ahLst/>
            <a:cxnLst/>
            <a:rect l="l" t="t" r="r" b="b"/>
            <a:pathLst>
              <a:path w="3023661" h="3803347">
                <a:moveTo>
                  <a:pt x="0" y="0"/>
                </a:moveTo>
                <a:lnTo>
                  <a:pt x="3023661" y="0"/>
                </a:lnTo>
                <a:lnTo>
                  <a:pt x="3023661" y="3803346"/>
                </a:lnTo>
                <a:lnTo>
                  <a:pt x="0" y="3803346"/>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853673" y="5961829"/>
            <a:ext cx="3032192" cy="4223599"/>
          </a:xfrm>
          <a:custGeom>
            <a:avLst/>
            <a:gdLst/>
            <a:ahLst/>
            <a:cxnLst/>
            <a:rect l="l" t="t" r="r" b="b"/>
            <a:pathLst>
              <a:path w="3032192" h="4223599">
                <a:moveTo>
                  <a:pt x="0" y="0"/>
                </a:moveTo>
                <a:lnTo>
                  <a:pt x="3032192" y="0"/>
                </a:lnTo>
                <a:lnTo>
                  <a:pt x="3032192" y="4223599"/>
                </a:lnTo>
                <a:lnTo>
                  <a:pt x="0" y="422359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7566384" y="673397"/>
            <a:ext cx="9692916" cy="5838520"/>
          </a:xfrm>
          <a:prstGeom prst="rect">
            <a:avLst/>
          </a:prstGeom>
        </p:spPr>
        <p:txBody>
          <a:bodyPr lIns="0" tIns="0" rIns="0" bIns="0" rtlCol="0" anchor="t">
            <a:spAutoFit/>
          </a:bodyPr>
          <a:lstStyle/>
          <a:p>
            <a:pPr algn="l">
              <a:lnSpc>
                <a:spcPts val="3373"/>
              </a:lnSpc>
            </a:pPr>
            <a:r>
              <a:rPr lang="en-US" sz="2121" spc="159">
                <a:solidFill>
                  <a:srgbClr val="000000"/>
                </a:solidFill>
                <a:latin typeface="Glacial Indifference"/>
                <a:ea typeface="Glacial Indifference"/>
                <a:cs typeface="Glacial Indifference"/>
                <a:sym typeface="Glacial Indifference"/>
              </a:rPr>
              <a:t>Helen and Bill witnessed tremendous changes in technology, culture, and world events between their births at the end of the nineteenth century and their deaths in 1964 (Helen) and 1972 (Bill). Helen cast her first vote in November of 1913 during the Spokane city election after women received the right to vote in Washington State in 1910. In 1916, she cast her first vote for president, supporting Progressive Republican candidate, Charles Evans Hughes, as opposed the Democrat, Woodrow Wilson. In her diary, Helen records, “Cast my first vote for a president. Hughes...Bill took us to the Clemmer for returns. Stayed till one. Still undecided.” Bill served during WWI and their sons during WWII, with their middle son, Alan, an army pilot, dying when his B-17 crashed near the coast of western France. Their oldest son, William Jr., served in the Pacific and their youngest son, John, was a musician with the USO traveling throughout Europe. </a:t>
            </a:r>
          </a:p>
        </p:txBody>
      </p:sp>
      <p:sp>
        <p:nvSpPr>
          <p:cNvPr id="6" name="TextBox 6"/>
          <p:cNvSpPr txBox="1"/>
          <p:nvPr/>
        </p:nvSpPr>
        <p:spPr>
          <a:xfrm>
            <a:off x="4203279" y="721022"/>
            <a:ext cx="2577887" cy="1078885"/>
          </a:xfrm>
          <a:prstGeom prst="rect">
            <a:avLst/>
          </a:prstGeom>
        </p:spPr>
        <p:txBody>
          <a:bodyPr lIns="0" tIns="0" rIns="0" bIns="0" rtlCol="0" anchor="t">
            <a:spAutoFit/>
          </a:bodyPr>
          <a:lstStyle/>
          <a:p>
            <a:pPr algn="l">
              <a:lnSpc>
                <a:spcPts val="1715"/>
              </a:lnSpc>
            </a:pPr>
            <a:r>
              <a:rPr lang="en-US" sz="1225" dirty="0">
                <a:solidFill>
                  <a:srgbClr val="000000"/>
                </a:solidFill>
                <a:latin typeface="Arial" panose="020B0604020202020204" pitchFamily="34" charset="0"/>
                <a:ea typeface="Helvetica Now"/>
                <a:cs typeface="Helvetica Now"/>
                <a:sym typeface="Helvetica Now"/>
              </a:rPr>
              <a:t>Helen’s husband, Bill Powell and oldest son, William pictured in Campbell House, 1919</a:t>
            </a:r>
          </a:p>
          <a:p>
            <a:pPr algn="l">
              <a:lnSpc>
                <a:spcPts val="1715"/>
              </a:lnSpc>
            </a:pPr>
            <a:r>
              <a:rPr lang="en-US" sz="1225" dirty="0">
                <a:solidFill>
                  <a:srgbClr val="000000"/>
                </a:solidFill>
                <a:latin typeface="Arial" panose="020B0604020202020204" pitchFamily="34" charset="0"/>
                <a:ea typeface="Helvetica Now"/>
                <a:cs typeface="Helvetica Now"/>
                <a:sym typeface="Helvetica Now"/>
              </a:rPr>
              <a:t>The Joel E. Ferris Research Archives L91-120.9</a:t>
            </a:r>
          </a:p>
        </p:txBody>
      </p:sp>
      <p:sp>
        <p:nvSpPr>
          <p:cNvPr id="7" name="TextBox 7"/>
          <p:cNvSpPr txBox="1"/>
          <p:nvPr/>
        </p:nvSpPr>
        <p:spPr>
          <a:xfrm>
            <a:off x="1483101" y="4967475"/>
            <a:ext cx="2577887" cy="853470"/>
          </a:xfrm>
          <a:prstGeom prst="rect">
            <a:avLst/>
          </a:prstGeom>
        </p:spPr>
        <p:txBody>
          <a:bodyPr lIns="0" tIns="0" rIns="0" bIns="0" rtlCol="0" anchor="t">
            <a:spAutoFit/>
          </a:bodyPr>
          <a:lstStyle/>
          <a:p>
            <a:pPr algn="l">
              <a:lnSpc>
                <a:spcPts val="1715"/>
              </a:lnSpc>
            </a:pPr>
            <a:r>
              <a:rPr lang="en-US" sz="1225" dirty="0">
                <a:solidFill>
                  <a:srgbClr val="000000"/>
                </a:solidFill>
                <a:latin typeface="Arial" panose="020B0604020202020204" pitchFamily="34" charset="0"/>
                <a:ea typeface="Helvetica Now"/>
                <a:cs typeface="Helvetica Now"/>
                <a:sym typeface="Helvetica Now"/>
              </a:rPr>
              <a:t>Helen with son, Alan, pictured in Campbell House,1920</a:t>
            </a:r>
          </a:p>
          <a:p>
            <a:pPr algn="l">
              <a:lnSpc>
                <a:spcPts val="1715"/>
              </a:lnSpc>
            </a:pPr>
            <a:r>
              <a:rPr lang="en-US" sz="1225" dirty="0">
                <a:solidFill>
                  <a:srgbClr val="000000"/>
                </a:solidFill>
                <a:latin typeface="Arial" panose="020B0604020202020204" pitchFamily="34" charset="0"/>
                <a:ea typeface="Helvetica Now"/>
                <a:cs typeface="Helvetica Now"/>
                <a:sym typeface="Helvetica Now"/>
              </a:rPr>
              <a:t>The Joel E. Ferris Research Archives L91-120.7 </a:t>
            </a:r>
          </a:p>
        </p:txBody>
      </p:sp>
      <p:sp>
        <p:nvSpPr>
          <p:cNvPr id="8" name="TextBox 8"/>
          <p:cNvSpPr txBox="1"/>
          <p:nvPr/>
        </p:nvSpPr>
        <p:spPr>
          <a:xfrm>
            <a:off x="4203279" y="7623674"/>
            <a:ext cx="2577887" cy="639464"/>
          </a:xfrm>
          <a:prstGeom prst="rect">
            <a:avLst/>
          </a:prstGeom>
        </p:spPr>
        <p:txBody>
          <a:bodyPr lIns="0" tIns="0" rIns="0" bIns="0" rtlCol="0" anchor="t">
            <a:spAutoFit/>
          </a:bodyPr>
          <a:lstStyle/>
          <a:p>
            <a:pPr algn="l">
              <a:lnSpc>
                <a:spcPts val="1715"/>
              </a:lnSpc>
            </a:pPr>
            <a:r>
              <a:rPr lang="en-US" sz="1225" dirty="0">
                <a:solidFill>
                  <a:srgbClr val="000000"/>
                </a:solidFill>
                <a:latin typeface="Arial" panose="020B0604020202020204" pitchFamily="34" charset="0"/>
                <a:ea typeface="Helvetica Now"/>
                <a:cs typeface="Helvetica Now"/>
                <a:sym typeface="Helvetica Now"/>
              </a:rPr>
              <a:t>Helen and Bill Powell, 1962</a:t>
            </a:r>
          </a:p>
          <a:p>
            <a:pPr algn="l">
              <a:lnSpc>
                <a:spcPts val="1715"/>
              </a:lnSpc>
            </a:pPr>
            <a:r>
              <a:rPr lang="en-US" sz="1225" dirty="0">
                <a:solidFill>
                  <a:srgbClr val="000000"/>
                </a:solidFill>
                <a:latin typeface="Arial" panose="020B0604020202020204" pitchFamily="34" charset="0"/>
                <a:ea typeface="Helvetica Now"/>
                <a:cs typeface="Helvetica Now"/>
                <a:sym typeface="Helvetica Now"/>
              </a:rPr>
              <a:t>The Joel E. Ferris Research Archives L87-1.117-62</a:t>
            </a:r>
          </a:p>
        </p:txBody>
      </p:sp>
      <p:sp>
        <p:nvSpPr>
          <p:cNvPr id="9" name="TextBox 9"/>
          <p:cNvSpPr txBox="1"/>
          <p:nvPr/>
        </p:nvSpPr>
        <p:spPr>
          <a:xfrm>
            <a:off x="7566384" y="6909975"/>
            <a:ext cx="9692916" cy="2904820"/>
          </a:xfrm>
          <a:prstGeom prst="rect">
            <a:avLst/>
          </a:prstGeom>
        </p:spPr>
        <p:txBody>
          <a:bodyPr lIns="0" tIns="0" rIns="0" bIns="0" rtlCol="0" anchor="t">
            <a:spAutoFit/>
          </a:bodyPr>
          <a:lstStyle/>
          <a:p>
            <a:pPr algn="l">
              <a:lnSpc>
                <a:spcPts val="3373"/>
              </a:lnSpc>
            </a:pPr>
            <a:r>
              <a:rPr lang="en-US" sz="2121" spc="159">
                <a:solidFill>
                  <a:srgbClr val="000000"/>
                </a:solidFill>
                <a:latin typeface="Glacial Indifference"/>
                <a:ea typeface="Glacial Indifference"/>
                <a:cs typeface="Glacial Indifference"/>
                <a:sym typeface="Glacial Indifference"/>
              </a:rPr>
              <a:t>When Bill and Helen were born, their families traveled via horse and carriage. By the time of their deaths, not only had radios, televisions, automobiles, and airplanes been invented, but rockets were being sent to the moon. These three photos of Helen and Bill illustrate the changes in fashion between 1917 and 1962. The changes in clothing represent the changing world surrounding Bill and Helen (Campbell) Powell and the experiences of a lifetime.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413566" y="1135184"/>
            <a:ext cx="3088199" cy="3880459"/>
          </a:xfrm>
          <a:custGeom>
            <a:avLst/>
            <a:gdLst/>
            <a:ahLst/>
            <a:cxnLst/>
            <a:rect l="l" t="t" r="r" b="b"/>
            <a:pathLst>
              <a:path w="3088199" h="3880459">
                <a:moveTo>
                  <a:pt x="0" y="0"/>
                </a:moveTo>
                <a:lnTo>
                  <a:pt x="3088199" y="0"/>
                </a:lnTo>
                <a:lnTo>
                  <a:pt x="3088199" y="3880459"/>
                </a:lnTo>
                <a:lnTo>
                  <a:pt x="0" y="3880459"/>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516459" y="5543244"/>
            <a:ext cx="2882411" cy="3737324"/>
          </a:xfrm>
          <a:custGeom>
            <a:avLst/>
            <a:gdLst/>
            <a:ahLst/>
            <a:cxnLst/>
            <a:rect l="l" t="t" r="r" b="b"/>
            <a:pathLst>
              <a:path w="2882411" h="3737324">
                <a:moveTo>
                  <a:pt x="0" y="0"/>
                </a:moveTo>
                <a:lnTo>
                  <a:pt x="2882412" y="0"/>
                </a:lnTo>
                <a:lnTo>
                  <a:pt x="2882412" y="3737324"/>
                </a:lnTo>
                <a:lnTo>
                  <a:pt x="0" y="373732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3615238" y="2070285"/>
            <a:ext cx="2206023" cy="520011"/>
          </a:xfrm>
          <a:prstGeom prst="rect">
            <a:avLst/>
          </a:prstGeom>
        </p:spPr>
        <p:txBody>
          <a:bodyPr lIns="0" tIns="0" rIns="0" bIns="0" rtlCol="0" anchor="t">
            <a:spAutoFit/>
          </a:bodyPr>
          <a:lstStyle/>
          <a:p>
            <a:pPr algn="l">
              <a:lnSpc>
                <a:spcPts val="2178"/>
              </a:lnSpc>
            </a:pPr>
            <a:r>
              <a:rPr lang="en-US" sz="1369" spc="102">
                <a:solidFill>
                  <a:srgbClr val="000000"/>
                </a:solidFill>
                <a:latin typeface="Glacial Indifference"/>
                <a:ea typeface="Glacial Indifference"/>
                <a:cs typeface="Glacial Indifference"/>
                <a:sym typeface="Glacial Indifference"/>
              </a:rPr>
              <a:t>Gift of Mrs. W.W. (Helen Campbell) Powell</a:t>
            </a:r>
          </a:p>
        </p:txBody>
      </p:sp>
      <p:sp>
        <p:nvSpPr>
          <p:cNvPr id="5" name="TextBox 5"/>
          <p:cNvSpPr txBox="1"/>
          <p:nvPr/>
        </p:nvSpPr>
        <p:spPr>
          <a:xfrm>
            <a:off x="3615238" y="1244602"/>
            <a:ext cx="2414653" cy="761492"/>
          </a:xfrm>
          <a:prstGeom prst="rect">
            <a:avLst/>
          </a:prstGeom>
        </p:spPr>
        <p:txBody>
          <a:bodyPr lIns="0" tIns="0" rIns="0" bIns="0" rtlCol="0" anchor="t">
            <a:spAutoFit/>
          </a:bodyPr>
          <a:lstStyle/>
          <a:p>
            <a:pPr algn="l">
              <a:lnSpc>
                <a:spcPts val="1446"/>
              </a:lnSpc>
            </a:pPr>
            <a:r>
              <a:rPr lang="en-US" sz="1327" b="1" spc="82">
                <a:solidFill>
                  <a:srgbClr val="000000"/>
                </a:solidFill>
                <a:latin typeface="The Seasons Bold"/>
                <a:ea typeface="The Seasons Bold"/>
                <a:cs typeface="The Seasons Bold"/>
                <a:sym typeface="The Seasons Bold"/>
              </a:rPr>
              <a:t>Northwest Museum of Arts &amp; Culture</a:t>
            </a:r>
          </a:p>
          <a:p>
            <a:pPr algn="l">
              <a:lnSpc>
                <a:spcPts val="1446"/>
              </a:lnSpc>
              <a:spcBef>
                <a:spcPct val="0"/>
              </a:spcBef>
            </a:pPr>
            <a:r>
              <a:rPr lang="en-US" sz="1327" b="1" spc="82">
                <a:solidFill>
                  <a:srgbClr val="000000"/>
                </a:solidFill>
                <a:latin typeface="The Seasons Bold"/>
                <a:ea typeface="The Seasons Bold"/>
                <a:cs typeface="The Seasons Bold"/>
                <a:sym typeface="The Seasons Bold"/>
              </a:rPr>
              <a:t>2485.3, 1904, Portrait of Helen Campbell</a:t>
            </a:r>
          </a:p>
        </p:txBody>
      </p:sp>
      <p:sp>
        <p:nvSpPr>
          <p:cNvPr id="6" name="TextBox 6"/>
          <p:cNvSpPr txBox="1"/>
          <p:nvPr/>
        </p:nvSpPr>
        <p:spPr>
          <a:xfrm>
            <a:off x="6691408" y="1269250"/>
            <a:ext cx="10030627" cy="1397488"/>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Studying objects and photos help us learn about the world the Campbell family lived in. Their clothing speaks to their wealth, their values, and the historical context in which they lived. Looking at their clothing helps us imagine their daily lives in Campbell House.</a:t>
            </a:r>
          </a:p>
        </p:txBody>
      </p:sp>
      <p:sp>
        <p:nvSpPr>
          <p:cNvPr id="7" name="TextBox 7"/>
          <p:cNvSpPr txBox="1"/>
          <p:nvPr/>
        </p:nvSpPr>
        <p:spPr>
          <a:xfrm>
            <a:off x="6691408" y="2901777"/>
            <a:ext cx="10030627" cy="1749913"/>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Fashion is a form of non-verbal communication. Changes in fashion from one generation to the next reflect both individual expression and societal norms. Fashion for women between the 1890s and early 20th centuries enlighten us about the evolving culture, the advances in technology, and rapid changes in world events. Helen Campbell’s clothing reflected the changes seen by her generation.</a:t>
            </a:r>
          </a:p>
        </p:txBody>
      </p:sp>
      <p:sp>
        <p:nvSpPr>
          <p:cNvPr id="8" name="TextBox 8"/>
          <p:cNvSpPr txBox="1"/>
          <p:nvPr/>
        </p:nvSpPr>
        <p:spPr>
          <a:xfrm>
            <a:off x="6691408" y="4889815"/>
            <a:ext cx="10030627" cy="2102338"/>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By the 1920s dresses had become shorter, less restrictive, and a symbol of women’s ability to vote, drive cars, and participate more actively in society. They reflected the world’s tragic experiences in World War I, the advent of electrical appliances, airplanes, movies, and radios. These changes can be seen in how Helen Campbell and her friends, presented themselves to the world.  Clothing styles would change drastically over Helen’s lifetime.</a:t>
            </a:r>
          </a:p>
        </p:txBody>
      </p:sp>
      <p:sp>
        <p:nvSpPr>
          <p:cNvPr id="9" name="TextBox 9"/>
          <p:cNvSpPr txBox="1"/>
          <p:nvPr/>
        </p:nvSpPr>
        <p:spPr>
          <a:xfrm>
            <a:off x="6691408" y="7335706"/>
            <a:ext cx="10030627" cy="1045063"/>
          </a:xfrm>
          <a:prstGeom prst="rect">
            <a:avLst/>
          </a:prstGeom>
        </p:spPr>
        <p:txBody>
          <a:bodyPr lIns="0" tIns="0" rIns="0" bIns="0" rtlCol="0" anchor="t">
            <a:spAutoFit/>
          </a:bodyPr>
          <a:lstStyle/>
          <a:p>
            <a:pPr algn="l">
              <a:lnSpc>
                <a:spcPts val="2838"/>
              </a:lnSpc>
            </a:pPr>
            <a:r>
              <a:rPr lang="en-US" sz="1785" spc="133">
                <a:solidFill>
                  <a:srgbClr val="000000"/>
                </a:solidFill>
                <a:latin typeface="Glacial Indifference"/>
                <a:ea typeface="Glacial Indifference"/>
                <a:cs typeface="Glacial Indifference"/>
                <a:sym typeface="Glacial Indifference"/>
              </a:rPr>
              <a:t>Fashion is a mirror that reflects the complex interplay between human identity, social structures, and historical contexts. We can see all of these aspects at play when studying Helen Campbell’s clothing and accessories.</a:t>
            </a:r>
          </a:p>
        </p:txBody>
      </p:sp>
      <p:sp>
        <p:nvSpPr>
          <p:cNvPr id="10" name="TextBox 10"/>
          <p:cNvSpPr txBox="1"/>
          <p:nvPr/>
        </p:nvSpPr>
        <p:spPr>
          <a:xfrm>
            <a:off x="3615238" y="5524194"/>
            <a:ext cx="2414653" cy="761492"/>
          </a:xfrm>
          <a:prstGeom prst="rect">
            <a:avLst/>
          </a:prstGeom>
        </p:spPr>
        <p:txBody>
          <a:bodyPr lIns="0" tIns="0" rIns="0" bIns="0" rtlCol="0" anchor="t">
            <a:spAutoFit/>
          </a:bodyPr>
          <a:lstStyle/>
          <a:p>
            <a:pPr algn="l">
              <a:lnSpc>
                <a:spcPts val="1446"/>
              </a:lnSpc>
            </a:pPr>
            <a:r>
              <a:rPr lang="en-US" sz="1327" b="1" spc="82">
                <a:solidFill>
                  <a:srgbClr val="000000"/>
                </a:solidFill>
                <a:latin typeface="The Seasons Bold"/>
                <a:ea typeface="The Seasons Bold"/>
                <a:cs typeface="The Seasons Bold"/>
                <a:sym typeface="The Seasons Bold"/>
              </a:rPr>
              <a:t>Northwest Museum of Arts &amp; Culture</a:t>
            </a:r>
          </a:p>
          <a:p>
            <a:pPr algn="l">
              <a:lnSpc>
                <a:spcPts val="1446"/>
              </a:lnSpc>
              <a:spcBef>
                <a:spcPct val="0"/>
              </a:spcBef>
            </a:pPr>
            <a:r>
              <a:rPr lang="en-US" sz="1327" b="1" spc="82">
                <a:solidFill>
                  <a:srgbClr val="000000"/>
                </a:solidFill>
                <a:latin typeface="The Seasons Bold"/>
                <a:ea typeface="The Seasons Bold"/>
                <a:cs typeface="The Seasons Bold"/>
                <a:sym typeface="The Seasons Bold"/>
              </a:rPr>
              <a:t>3965.2, 1947, Portrait of Helen Campbell</a:t>
            </a:r>
          </a:p>
        </p:txBody>
      </p:sp>
      <p:sp>
        <p:nvSpPr>
          <p:cNvPr id="11" name="TextBox 11"/>
          <p:cNvSpPr txBox="1"/>
          <p:nvPr/>
        </p:nvSpPr>
        <p:spPr>
          <a:xfrm>
            <a:off x="3615238" y="6315003"/>
            <a:ext cx="2206023" cy="520011"/>
          </a:xfrm>
          <a:prstGeom prst="rect">
            <a:avLst/>
          </a:prstGeom>
        </p:spPr>
        <p:txBody>
          <a:bodyPr lIns="0" tIns="0" rIns="0" bIns="0" rtlCol="0" anchor="t">
            <a:spAutoFit/>
          </a:bodyPr>
          <a:lstStyle/>
          <a:p>
            <a:pPr algn="l">
              <a:lnSpc>
                <a:spcPts val="2178"/>
              </a:lnSpc>
            </a:pPr>
            <a:r>
              <a:rPr lang="en-US" sz="1369" spc="102">
                <a:solidFill>
                  <a:srgbClr val="000000"/>
                </a:solidFill>
                <a:latin typeface="Glacial Indifference"/>
                <a:ea typeface="Glacial Indifference"/>
                <a:cs typeface="Glacial Indifference"/>
                <a:sym typeface="Glacial Indifference"/>
              </a:rPr>
              <a:t>Gift of Mrs. June Powell, 2000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1028700" y="2001136"/>
            <a:ext cx="16230600" cy="6085192"/>
          </a:xfrm>
          <a:prstGeom prst="rect">
            <a:avLst/>
          </a:prstGeom>
        </p:spPr>
        <p:txBody>
          <a:bodyPr lIns="0" tIns="0" rIns="0" bIns="0" rtlCol="0" anchor="t">
            <a:spAutoFit/>
          </a:bodyPr>
          <a:lstStyle/>
          <a:p>
            <a:pPr algn="l">
              <a:lnSpc>
                <a:spcPts val="2799"/>
              </a:lnSpc>
            </a:pPr>
            <a:r>
              <a:rPr lang="en-US" sz="1999" dirty="0">
                <a:solidFill>
                  <a:srgbClr val="000000"/>
                </a:solidFill>
                <a:latin typeface="Arial" panose="020B0604020202020204" pitchFamily="34" charset="0"/>
                <a:ea typeface="Helvetica Now Bold"/>
                <a:cs typeface="Helvetica Now Bold"/>
                <a:sym typeface="Helvetica Now Bold"/>
              </a:rPr>
              <a:t>Historians study objects</a:t>
            </a:r>
            <a:r>
              <a:rPr lang="en-US" sz="1999" dirty="0">
                <a:solidFill>
                  <a:srgbClr val="000000"/>
                </a:solidFill>
                <a:latin typeface="Arial" panose="020B0604020202020204" pitchFamily="34" charset="0"/>
                <a:ea typeface="Helvetica Now"/>
                <a:cs typeface="Helvetica Now"/>
                <a:sym typeface="Helvetica Now"/>
              </a:rPr>
              <a:t>, the material culture that people from the past left behind, in order to understand history. Objects are the products of human workmanship - of human thought and effort - objects tell something about the people who designed, made, and used them. What questions do historians ask themselves when they analyze objects?</a:t>
            </a:r>
          </a:p>
          <a:p>
            <a:pPr algn="l">
              <a:lnSpc>
                <a:spcPts val="2799"/>
              </a:lnSpc>
            </a:pPr>
            <a:endParaRPr lang="en-US" sz="1999" dirty="0">
              <a:solidFill>
                <a:srgbClr val="000000"/>
              </a:solidFill>
              <a:latin typeface="Arial" panose="020B0604020202020204" pitchFamily="34" charset="0"/>
              <a:ea typeface="Helvetica Now"/>
              <a:cs typeface="Helvetica Now"/>
              <a:sym typeface="Helvetica Now"/>
            </a:endParaRP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First impressions</a:t>
            </a:r>
            <a:r>
              <a:rPr lang="en-US" sz="1999" dirty="0">
                <a:solidFill>
                  <a:srgbClr val="000000"/>
                </a:solidFill>
                <a:latin typeface="Arial" panose="020B0604020202020204" pitchFamily="34" charset="0"/>
                <a:ea typeface="Helvetica Now"/>
                <a:cs typeface="Helvetica Now"/>
                <a:sym typeface="Helvetica Now"/>
              </a:rPr>
              <a:t>: What are your first impressions of this object? Do you have any ideas what the object might have been used for?</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A closer look at the physical features</a:t>
            </a:r>
            <a:r>
              <a:rPr lang="en-US" sz="1999" dirty="0">
                <a:solidFill>
                  <a:srgbClr val="000000"/>
                </a:solidFill>
                <a:latin typeface="Arial" panose="020B0604020202020204" pitchFamily="34" charset="0"/>
                <a:ea typeface="Helvetica Now"/>
                <a:cs typeface="Helvetica Now"/>
                <a:sym typeface="Helvetica Now"/>
              </a:rPr>
              <a:t>: What is it made of? Why was this material chosen? What is the texture and color? What does it smell like? Can it be held? Is it heavy or light? Is it intact, or does it look like parts are missing? Does it look new or old?</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Construction: </a:t>
            </a:r>
            <a:r>
              <a:rPr lang="en-US" sz="1999" dirty="0">
                <a:solidFill>
                  <a:srgbClr val="000000"/>
                </a:solidFill>
                <a:latin typeface="Arial" panose="020B0604020202020204" pitchFamily="34" charset="0"/>
                <a:ea typeface="Helvetica Now"/>
                <a:cs typeface="Helvetica Now"/>
                <a:sym typeface="Helvetica Now"/>
              </a:rPr>
              <a:t>Is it handmade or made by machine? Where was it made? Who made it?</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Function: </a:t>
            </a:r>
            <a:r>
              <a:rPr lang="en-US" sz="1999" dirty="0">
                <a:solidFill>
                  <a:srgbClr val="000000"/>
                </a:solidFill>
                <a:latin typeface="Arial" panose="020B0604020202020204" pitchFamily="34" charset="0"/>
                <a:ea typeface="Helvetica Now"/>
                <a:cs typeface="Helvetica Now"/>
                <a:sym typeface="Helvetica Now"/>
              </a:rPr>
              <a:t>How is this object used? Does it have a practical use or is (was) it used for pleasure? Has it been used? Is it still in use? Has the use changed? Where could it have been found? What value does it hold to you and to others?</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Design:</a:t>
            </a:r>
            <a:r>
              <a:rPr lang="en-US" sz="1999" dirty="0">
                <a:solidFill>
                  <a:srgbClr val="000000"/>
                </a:solidFill>
                <a:latin typeface="Arial" panose="020B0604020202020204" pitchFamily="34" charset="0"/>
                <a:ea typeface="Helvetica Now"/>
                <a:cs typeface="Helvetica Now"/>
                <a:sym typeface="Helvetica Now"/>
              </a:rPr>
              <a:t> Is it designed well? Is it decorated? How is it decorated? Is it aesthetically pleasing? Would it make a good gift? Does it remind you of anything else?</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Who may be connected with the object? </a:t>
            </a:r>
            <a:r>
              <a:rPr lang="en-US" sz="1999" dirty="0">
                <a:solidFill>
                  <a:srgbClr val="000000"/>
                </a:solidFill>
                <a:latin typeface="Arial" panose="020B0604020202020204" pitchFamily="34" charset="0"/>
                <a:ea typeface="Helvetica Now"/>
                <a:cs typeface="Helvetica Now"/>
                <a:sym typeface="Helvetica Now"/>
              </a:rPr>
              <a:t>What type of person might have used this object? What type of person might have made this object? What does this object tell us about the maker and user?</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Thinking further: </a:t>
            </a:r>
            <a:r>
              <a:rPr lang="en-US" sz="1999" dirty="0">
                <a:solidFill>
                  <a:srgbClr val="000000"/>
                </a:solidFill>
                <a:latin typeface="Arial" panose="020B0604020202020204" pitchFamily="34" charset="0"/>
                <a:ea typeface="Helvetica Now"/>
                <a:cs typeface="Helvetica Now"/>
                <a:sym typeface="Helvetica Now"/>
              </a:rPr>
              <a:t>Is this type of object still being made today? Is it still in use? If not, why do you think it isn’t used today? Should this object be in a museum collection? Why or why not? </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Bold"/>
                <a:cs typeface="Helvetica Now Bold"/>
                <a:sym typeface="Helvetica Now Bold"/>
              </a:rPr>
              <a:t>What do you wonder? </a:t>
            </a:r>
            <a:r>
              <a:rPr lang="en-US" sz="1999" dirty="0">
                <a:solidFill>
                  <a:srgbClr val="000000"/>
                </a:solidFill>
                <a:latin typeface="Arial" panose="020B0604020202020204" pitchFamily="34" charset="0"/>
                <a:ea typeface="Helvetica Now"/>
                <a:cs typeface="Helvetica Now"/>
                <a:sym typeface="Helvetica Now"/>
              </a:rPr>
              <a:t>What questions do you have about the object that you can’t answer from just looking at it?</a:t>
            </a:r>
          </a:p>
        </p:txBody>
      </p:sp>
      <p:sp>
        <p:nvSpPr>
          <p:cNvPr id="3" name="Freeform 3"/>
          <p:cNvSpPr/>
          <p:nvPr/>
        </p:nvSpPr>
        <p:spPr>
          <a:xfrm>
            <a:off x="12894960" y="8266594"/>
            <a:ext cx="4067263" cy="766496"/>
          </a:xfrm>
          <a:custGeom>
            <a:avLst/>
            <a:gdLst/>
            <a:ahLst/>
            <a:cxnLst/>
            <a:rect l="l" t="t" r="r" b="b"/>
            <a:pathLst>
              <a:path w="4067263" h="766496">
                <a:moveTo>
                  <a:pt x="0" y="0"/>
                </a:moveTo>
                <a:lnTo>
                  <a:pt x="4067263" y="0"/>
                </a:lnTo>
                <a:lnTo>
                  <a:pt x="4067263" y="766496"/>
                </a:lnTo>
                <a:lnTo>
                  <a:pt x="0" y="766496"/>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1028700" y="2155116"/>
            <a:ext cx="16230600" cy="5726119"/>
          </a:xfrm>
          <a:prstGeom prst="rect">
            <a:avLst/>
          </a:prstGeom>
        </p:spPr>
        <p:txBody>
          <a:bodyPr lIns="0" tIns="0" rIns="0" bIns="0" rtlCol="0" anchor="t">
            <a:spAutoFit/>
          </a:bodyPr>
          <a:lstStyle/>
          <a:p>
            <a:pPr algn="l">
              <a:lnSpc>
                <a:spcPts val="2799"/>
              </a:lnSpc>
            </a:pPr>
            <a:r>
              <a:rPr lang="en-US" sz="1999" dirty="0">
                <a:solidFill>
                  <a:srgbClr val="000000"/>
                </a:solidFill>
                <a:latin typeface="Arial" panose="020B0604020202020204" pitchFamily="34" charset="0"/>
                <a:ea typeface="Helvetica Now Bold"/>
                <a:cs typeface="Helvetica Now Bold"/>
                <a:sym typeface="Helvetica Now Bold"/>
              </a:rPr>
              <a:t>Photographs</a:t>
            </a:r>
            <a:r>
              <a:rPr lang="en-US" sz="1999" dirty="0">
                <a:solidFill>
                  <a:srgbClr val="000000"/>
                </a:solidFill>
                <a:latin typeface="Arial" panose="020B0604020202020204" pitchFamily="34" charset="0"/>
                <a:ea typeface="Helvetica Now"/>
                <a:cs typeface="Helvetica Now"/>
                <a:sym typeface="Helvetica Now"/>
              </a:rPr>
              <a:t> provide us with images of past events. Today, historians study the content and meaning of these visual images to locate information about a particular topic, time, or event. Photographs can convey countless details about life. For historians and for us, “A picture is worth a thousand words.” Photographers can manipulate, intentionally or unintentionally, the record of the event. It is the photographer – and the camera’s frame – that defines the picture’s content. Thus, the photographer chooses what will be in the picture, what will be left out, and what the emphasis will be. When analyzing photographs, ask yourself the following questions:</a:t>
            </a:r>
          </a:p>
          <a:p>
            <a:pPr algn="l">
              <a:lnSpc>
                <a:spcPts val="2799"/>
              </a:lnSpc>
            </a:pPr>
            <a:endParaRPr lang="en-US" sz="1999" dirty="0">
              <a:solidFill>
                <a:srgbClr val="000000"/>
              </a:solidFill>
              <a:latin typeface="Arial" panose="020B0604020202020204" pitchFamily="34" charset="0"/>
              <a:ea typeface="Helvetica Now"/>
              <a:cs typeface="Helvetica Now"/>
              <a:sym typeface="Helvetica Now"/>
            </a:endParaRP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Helvetica Now"/>
                <a:sym typeface="Helvetica Now"/>
              </a:rPr>
              <a:t>Take a closer look: Make sure to examine the whole photograph. Make a list of any people in the photograph. What is happening?</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Helvetica Now"/>
                <a:sym typeface="Helvetica Now"/>
              </a:rPr>
              <a:t>Looking more closely: Are there any captions? A date? Location? Names of people? What kind of clothing is worn? Are there any words on signs or buildings? </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Helvetica Now"/>
                <a:sym typeface="Helvetica Now"/>
              </a:rPr>
              <a:t>Thinking Further: If people are in the photograph, what do you think is their relationship to one another? Can you speculate on a relationship between the people pictured and someone who is not in the picture?</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Helvetica Now"/>
                <a:sym typeface="Helvetica Now"/>
              </a:rPr>
              <a:t>What do you think happened before and after the photo was taken? Who do you think took the photo and why?</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Helvetica Now"/>
                <a:sym typeface="Helvetica Now"/>
              </a:rPr>
              <a:t>What does this photograph suggest to you? What questions do you have about the photo? How could you try to answer them?</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Helvetica Now"/>
                <a:sym typeface="Helvetica Now"/>
              </a:rPr>
              <a:t>What is the one thing that you would remember most about this photograph and why?</a:t>
            </a:r>
          </a:p>
          <a:p>
            <a:pPr marL="431797" lvl="1" indent="-215899" algn="l">
              <a:lnSpc>
                <a:spcPts val="2799"/>
              </a:lnSpc>
              <a:buFont typeface="Arial"/>
              <a:buChar char="•"/>
            </a:pPr>
            <a:r>
              <a:rPr lang="en-US" sz="1999" dirty="0">
                <a:solidFill>
                  <a:srgbClr val="000000"/>
                </a:solidFill>
                <a:latin typeface="Arial" panose="020B0604020202020204" pitchFamily="34" charset="0"/>
                <a:ea typeface="Helvetica Now"/>
                <a:cs typeface="Helvetica Now"/>
                <a:sym typeface="Helvetica Now"/>
              </a:rPr>
              <a:t>What questions do you have about the photograph that you cannot answer through analyzing it? Where could you go next to answer these questions?</a:t>
            </a:r>
          </a:p>
        </p:txBody>
      </p:sp>
      <p:sp>
        <p:nvSpPr>
          <p:cNvPr id="3" name="Freeform 3"/>
          <p:cNvSpPr/>
          <p:nvPr/>
        </p:nvSpPr>
        <p:spPr>
          <a:xfrm>
            <a:off x="12894960" y="8112614"/>
            <a:ext cx="4067263" cy="766496"/>
          </a:xfrm>
          <a:custGeom>
            <a:avLst/>
            <a:gdLst/>
            <a:ahLst/>
            <a:cxnLst/>
            <a:rect l="l" t="t" r="r" b="b"/>
            <a:pathLst>
              <a:path w="4067263" h="766496">
                <a:moveTo>
                  <a:pt x="0" y="0"/>
                </a:moveTo>
                <a:lnTo>
                  <a:pt x="4067263" y="0"/>
                </a:lnTo>
                <a:lnTo>
                  <a:pt x="4067263" y="766496"/>
                </a:lnTo>
                <a:lnTo>
                  <a:pt x="0" y="766496"/>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2134216" y="4371975"/>
            <a:ext cx="14019568" cy="0"/>
          </a:xfrm>
          <a:prstGeom prst="line">
            <a:avLst/>
          </a:prstGeom>
          <a:ln w="19050" cap="flat">
            <a:solidFill>
              <a:srgbClr val="000000"/>
            </a:solidFill>
            <a:prstDash val="solid"/>
            <a:headEnd type="none" w="sm" len="sm"/>
            <a:tailEnd type="none" w="sm" len="sm"/>
          </a:ln>
        </p:spPr>
        <p:txBody>
          <a:bodyPr/>
          <a:lstStyle/>
          <a:p>
            <a:endParaRPr lang="en-US"/>
          </a:p>
        </p:txBody>
      </p:sp>
      <p:sp>
        <p:nvSpPr>
          <p:cNvPr id="4" name="AutoShape 4"/>
          <p:cNvSpPr/>
          <p:nvPr/>
        </p:nvSpPr>
        <p:spPr>
          <a:xfrm flipV="1">
            <a:off x="3972459" y="4091629"/>
            <a:ext cx="0" cy="819350"/>
          </a:xfrm>
          <a:prstGeom prst="line">
            <a:avLst/>
          </a:prstGeom>
          <a:ln w="19050" cap="flat">
            <a:solidFill>
              <a:srgbClr val="000000"/>
            </a:solidFill>
            <a:prstDash val="solid"/>
            <a:headEnd type="none" w="sm" len="sm"/>
            <a:tailEnd type="none" w="sm" len="sm"/>
          </a:ln>
        </p:spPr>
        <p:txBody>
          <a:bodyPr/>
          <a:lstStyle/>
          <a:p>
            <a:endParaRPr lang="en-US"/>
          </a:p>
        </p:txBody>
      </p:sp>
      <p:sp>
        <p:nvSpPr>
          <p:cNvPr id="5" name="AutoShape 5"/>
          <p:cNvSpPr/>
          <p:nvPr/>
        </p:nvSpPr>
        <p:spPr>
          <a:xfrm flipV="1">
            <a:off x="6270156" y="4036489"/>
            <a:ext cx="0" cy="195054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AutoShape 6"/>
          <p:cNvSpPr/>
          <p:nvPr/>
        </p:nvSpPr>
        <p:spPr>
          <a:xfrm flipV="1">
            <a:off x="7702975" y="4091629"/>
            <a:ext cx="0" cy="819350"/>
          </a:xfrm>
          <a:prstGeom prst="line">
            <a:avLst/>
          </a:prstGeom>
          <a:ln w="19050" cap="flat">
            <a:solidFill>
              <a:srgbClr val="000000"/>
            </a:solidFill>
            <a:prstDash val="solid"/>
            <a:headEnd type="none" w="sm" len="sm"/>
            <a:tailEnd type="none" w="sm" len="sm"/>
          </a:ln>
        </p:spPr>
        <p:txBody>
          <a:bodyPr/>
          <a:lstStyle/>
          <a:p>
            <a:endParaRPr lang="en-US"/>
          </a:p>
        </p:txBody>
      </p:sp>
      <p:sp>
        <p:nvSpPr>
          <p:cNvPr id="7" name="AutoShape 7"/>
          <p:cNvSpPr/>
          <p:nvPr/>
        </p:nvSpPr>
        <p:spPr>
          <a:xfrm flipV="1">
            <a:off x="9433982" y="4091629"/>
            <a:ext cx="0" cy="2265868"/>
          </a:xfrm>
          <a:prstGeom prst="line">
            <a:avLst/>
          </a:prstGeom>
          <a:ln w="19050" cap="flat">
            <a:solidFill>
              <a:srgbClr val="000000"/>
            </a:solidFill>
            <a:prstDash val="solid"/>
            <a:headEnd type="none" w="sm" len="sm"/>
            <a:tailEnd type="none" w="sm" len="sm"/>
          </a:ln>
        </p:spPr>
        <p:txBody>
          <a:bodyPr/>
          <a:lstStyle/>
          <a:p>
            <a:endParaRPr lang="en-US"/>
          </a:p>
        </p:txBody>
      </p:sp>
      <p:sp>
        <p:nvSpPr>
          <p:cNvPr id="8" name="AutoShape 8"/>
          <p:cNvSpPr/>
          <p:nvPr/>
        </p:nvSpPr>
        <p:spPr>
          <a:xfrm flipV="1">
            <a:off x="15246492" y="4091629"/>
            <a:ext cx="0" cy="2634256"/>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2336601" y="5220690"/>
            <a:ext cx="3271716" cy="748986"/>
            <a:chOff x="0" y="0"/>
            <a:chExt cx="4362288" cy="998648"/>
          </a:xfrm>
        </p:grpSpPr>
        <p:sp>
          <p:nvSpPr>
            <p:cNvPr id="10" name="TextBox 10"/>
            <p:cNvSpPr txBox="1"/>
            <p:nvPr/>
          </p:nvSpPr>
          <p:spPr>
            <a:xfrm>
              <a:off x="0" y="-133350"/>
              <a:ext cx="4362288" cy="5835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Helen Campbell</a:t>
              </a:r>
            </a:p>
          </p:txBody>
        </p:sp>
        <p:sp>
          <p:nvSpPr>
            <p:cNvPr id="11" name="TextBox 11"/>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born 1892</a:t>
              </a:r>
            </a:p>
          </p:txBody>
        </p:sp>
      </p:grpSp>
      <p:grpSp>
        <p:nvGrpSpPr>
          <p:cNvPr id="12" name="Group 12"/>
          <p:cNvGrpSpPr/>
          <p:nvPr/>
        </p:nvGrpSpPr>
        <p:grpSpPr>
          <a:xfrm>
            <a:off x="6162266" y="5143500"/>
            <a:ext cx="3271716" cy="748986"/>
            <a:chOff x="0" y="0"/>
            <a:chExt cx="4362288" cy="998648"/>
          </a:xfrm>
        </p:grpSpPr>
        <p:sp>
          <p:nvSpPr>
            <p:cNvPr id="13" name="TextBox 13"/>
            <p:cNvSpPr txBox="1"/>
            <p:nvPr/>
          </p:nvSpPr>
          <p:spPr>
            <a:xfrm>
              <a:off x="0" y="-133350"/>
              <a:ext cx="4362288" cy="5835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Trip to Egypt</a:t>
              </a:r>
            </a:p>
          </p:txBody>
        </p:sp>
        <p:sp>
          <p:nvSpPr>
            <p:cNvPr id="14" name="TextBox 14"/>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1903</a:t>
              </a:r>
            </a:p>
          </p:txBody>
        </p:sp>
      </p:grpSp>
      <p:grpSp>
        <p:nvGrpSpPr>
          <p:cNvPr id="15" name="Group 15"/>
          <p:cNvGrpSpPr/>
          <p:nvPr/>
        </p:nvGrpSpPr>
        <p:grpSpPr>
          <a:xfrm>
            <a:off x="7906014" y="6575229"/>
            <a:ext cx="3271716" cy="692597"/>
            <a:chOff x="0" y="0"/>
            <a:chExt cx="4362288" cy="923463"/>
          </a:xfrm>
        </p:grpSpPr>
        <p:sp>
          <p:nvSpPr>
            <p:cNvPr id="16" name="TextBox 16"/>
            <p:cNvSpPr txBox="1"/>
            <p:nvPr/>
          </p:nvSpPr>
          <p:spPr>
            <a:xfrm>
              <a:off x="0" y="-104775"/>
              <a:ext cx="4362288" cy="479780"/>
            </a:xfrm>
            <a:prstGeom prst="rect">
              <a:avLst/>
            </a:prstGeom>
          </p:spPr>
          <p:txBody>
            <a:bodyPr lIns="0" tIns="0" rIns="0" bIns="0" rtlCol="0" anchor="t">
              <a:spAutoFit/>
            </a:bodyPr>
            <a:lstStyle/>
            <a:p>
              <a:pPr algn="ctr">
                <a:lnSpc>
                  <a:spcPts val="2896"/>
                </a:lnSpc>
              </a:pPr>
              <a:r>
                <a:rPr lang="en-US" sz="1821" b="1" spc="136">
                  <a:solidFill>
                    <a:srgbClr val="000000"/>
                  </a:solidFill>
                  <a:latin typeface="The Seasons Bold"/>
                  <a:ea typeface="The Seasons Bold"/>
                  <a:cs typeface="The Seasons Bold"/>
                  <a:sym typeface="The Seasons Bold"/>
                </a:rPr>
                <a:t>European Grand Tour Trip</a:t>
              </a:r>
            </a:p>
          </p:txBody>
        </p:sp>
        <p:sp>
          <p:nvSpPr>
            <p:cNvPr id="17" name="TextBox 17"/>
            <p:cNvSpPr txBox="1"/>
            <p:nvPr/>
          </p:nvSpPr>
          <p:spPr>
            <a:xfrm>
              <a:off x="0" y="494483"/>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1909-1910</a:t>
              </a:r>
            </a:p>
          </p:txBody>
        </p:sp>
      </p:grpSp>
      <p:grpSp>
        <p:nvGrpSpPr>
          <p:cNvPr id="18" name="Group 18"/>
          <p:cNvGrpSpPr/>
          <p:nvPr/>
        </p:nvGrpSpPr>
        <p:grpSpPr>
          <a:xfrm>
            <a:off x="4634297" y="6206841"/>
            <a:ext cx="3271716" cy="748986"/>
            <a:chOff x="0" y="0"/>
            <a:chExt cx="4362288" cy="998648"/>
          </a:xfrm>
        </p:grpSpPr>
        <p:sp>
          <p:nvSpPr>
            <p:cNvPr id="19" name="TextBox 19"/>
            <p:cNvSpPr txBox="1"/>
            <p:nvPr/>
          </p:nvSpPr>
          <p:spPr>
            <a:xfrm>
              <a:off x="0" y="-133350"/>
              <a:ext cx="4362288" cy="5835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Campbell House Built</a:t>
              </a:r>
            </a:p>
          </p:txBody>
        </p:sp>
        <p:sp>
          <p:nvSpPr>
            <p:cNvPr id="20" name="TextBox 20"/>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1898</a:t>
              </a:r>
            </a:p>
          </p:txBody>
        </p:sp>
      </p:grpSp>
      <p:grpSp>
        <p:nvGrpSpPr>
          <p:cNvPr id="21" name="Group 21"/>
          <p:cNvGrpSpPr/>
          <p:nvPr/>
        </p:nvGrpSpPr>
        <p:grpSpPr>
          <a:xfrm>
            <a:off x="13610634" y="6725885"/>
            <a:ext cx="3271716" cy="1196661"/>
            <a:chOff x="0" y="0"/>
            <a:chExt cx="4362288" cy="1595548"/>
          </a:xfrm>
        </p:grpSpPr>
        <p:sp>
          <p:nvSpPr>
            <p:cNvPr id="22" name="TextBox 22"/>
            <p:cNvSpPr txBox="1"/>
            <p:nvPr/>
          </p:nvSpPr>
          <p:spPr>
            <a:xfrm>
              <a:off x="0" y="-133350"/>
              <a:ext cx="4362288" cy="11804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Helen Campbell and Bill Powell Wedding</a:t>
              </a:r>
            </a:p>
          </p:txBody>
        </p:sp>
        <p:sp>
          <p:nvSpPr>
            <p:cNvPr id="23" name="TextBox 23"/>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1917</a:t>
              </a:r>
            </a:p>
          </p:txBody>
        </p:sp>
      </p:grpSp>
      <p:sp>
        <p:nvSpPr>
          <p:cNvPr id="24" name="AutoShape 24"/>
          <p:cNvSpPr/>
          <p:nvPr/>
        </p:nvSpPr>
        <p:spPr>
          <a:xfrm flipV="1">
            <a:off x="13142364" y="4204186"/>
            <a:ext cx="31604" cy="1033567"/>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5" name="Group 25"/>
          <p:cNvGrpSpPr/>
          <p:nvPr/>
        </p:nvGrpSpPr>
        <p:grpSpPr>
          <a:xfrm>
            <a:off x="11646362" y="5238043"/>
            <a:ext cx="3271716" cy="748986"/>
            <a:chOff x="0" y="0"/>
            <a:chExt cx="4362288" cy="998648"/>
          </a:xfrm>
        </p:grpSpPr>
        <p:sp>
          <p:nvSpPr>
            <p:cNvPr id="26" name="TextBox 26"/>
            <p:cNvSpPr txBox="1"/>
            <p:nvPr/>
          </p:nvSpPr>
          <p:spPr>
            <a:xfrm>
              <a:off x="0" y="-133350"/>
              <a:ext cx="4362288" cy="5835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Helen Campbell Diary</a:t>
              </a:r>
            </a:p>
          </p:txBody>
        </p:sp>
        <p:sp>
          <p:nvSpPr>
            <p:cNvPr id="27" name="TextBox 27"/>
            <p:cNvSpPr txBox="1"/>
            <p:nvPr/>
          </p:nvSpPr>
          <p:spPr>
            <a:xfrm>
              <a:off x="0" y="5696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1913-1917</a:t>
              </a:r>
            </a:p>
          </p:txBody>
        </p:sp>
      </p:grpSp>
      <p:sp>
        <p:nvSpPr>
          <p:cNvPr id="28" name="AutoShape 28"/>
          <p:cNvSpPr/>
          <p:nvPr/>
        </p:nvSpPr>
        <p:spPr>
          <a:xfrm flipH="1" flipV="1">
            <a:off x="2551087" y="4091629"/>
            <a:ext cx="0" cy="2510123"/>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9" name="Group 29"/>
          <p:cNvGrpSpPr/>
          <p:nvPr/>
        </p:nvGrpSpPr>
        <p:grpSpPr>
          <a:xfrm>
            <a:off x="1028700" y="6798350"/>
            <a:ext cx="3271716" cy="1196661"/>
            <a:chOff x="0" y="0"/>
            <a:chExt cx="4362288" cy="1595548"/>
          </a:xfrm>
        </p:grpSpPr>
        <p:sp>
          <p:nvSpPr>
            <p:cNvPr id="30" name="TextBox 30"/>
            <p:cNvSpPr txBox="1"/>
            <p:nvPr/>
          </p:nvSpPr>
          <p:spPr>
            <a:xfrm>
              <a:off x="0" y="-133350"/>
              <a:ext cx="4362288" cy="11804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Amasa and Grace Campbell Marriage</a:t>
              </a:r>
            </a:p>
          </p:txBody>
        </p:sp>
        <p:sp>
          <p:nvSpPr>
            <p:cNvPr id="31" name="TextBox 31"/>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1890</a:t>
              </a:r>
            </a:p>
          </p:txBody>
        </p:sp>
      </p:grpSp>
      <p:sp>
        <p:nvSpPr>
          <p:cNvPr id="32" name="AutoShape 32"/>
          <p:cNvSpPr/>
          <p:nvPr/>
        </p:nvSpPr>
        <p:spPr>
          <a:xfrm flipV="1">
            <a:off x="11512783" y="4036517"/>
            <a:ext cx="9525" cy="3287698"/>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33" name="Group 33"/>
          <p:cNvGrpSpPr/>
          <p:nvPr/>
        </p:nvGrpSpPr>
        <p:grpSpPr>
          <a:xfrm>
            <a:off x="9886450" y="7396681"/>
            <a:ext cx="3271716" cy="1196661"/>
            <a:chOff x="0" y="0"/>
            <a:chExt cx="4362288" cy="1595548"/>
          </a:xfrm>
        </p:grpSpPr>
        <p:sp>
          <p:nvSpPr>
            <p:cNvPr id="34" name="TextBox 34"/>
            <p:cNvSpPr txBox="1"/>
            <p:nvPr/>
          </p:nvSpPr>
          <p:spPr>
            <a:xfrm>
              <a:off x="0" y="-133350"/>
              <a:ext cx="4362288" cy="11804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Amasa Campbell Death</a:t>
              </a:r>
            </a:p>
          </p:txBody>
        </p:sp>
        <p:sp>
          <p:nvSpPr>
            <p:cNvPr id="35" name="TextBox 35"/>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1912</a:t>
              </a:r>
            </a:p>
          </p:txBody>
        </p:sp>
      </p:grpSp>
      <p:sp>
        <p:nvSpPr>
          <p:cNvPr id="36" name="AutoShape 36"/>
          <p:cNvSpPr/>
          <p:nvPr/>
        </p:nvSpPr>
        <p:spPr>
          <a:xfrm flipH="1" flipV="1">
            <a:off x="15961293" y="4109536"/>
            <a:ext cx="0" cy="1065307"/>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37" name="Group 37"/>
          <p:cNvGrpSpPr/>
          <p:nvPr/>
        </p:nvGrpSpPr>
        <p:grpSpPr>
          <a:xfrm>
            <a:off x="14918078" y="5143209"/>
            <a:ext cx="3271716" cy="1196661"/>
            <a:chOff x="0" y="0"/>
            <a:chExt cx="4362288" cy="1595548"/>
          </a:xfrm>
        </p:grpSpPr>
        <p:sp>
          <p:nvSpPr>
            <p:cNvPr id="38" name="TextBox 38"/>
            <p:cNvSpPr txBox="1"/>
            <p:nvPr/>
          </p:nvSpPr>
          <p:spPr>
            <a:xfrm>
              <a:off x="0" y="-133350"/>
              <a:ext cx="4362288" cy="1180439"/>
            </a:xfrm>
            <a:prstGeom prst="rect">
              <a:avLst/>
            </a:prstGeom>
          </p:spPr>
          <p:txBody>
            <a:bodyPr lIns="0" tIns="0" rIns="0" bIns="0" rtlCol="0" anchor="t">
              <a:spAutoFit/>
            </a:bodyPr>
            <a:lstStyle/>
            <a:p>
              <a:pPr algn="ctr">
                <a:lnSpc>
                  <a:spcPts val="3532"/>
                </a:lnSpc>
              </a:pPr>
              <a:r>
                <a:rPr lang="en-US" sz="2221" b="1" spc="166">
                  <a:solidFill>
                    <a:srgbClr val="000000"/>
                  </a:solidFill>
                  <a:latin typeface="The Seasons Bold"/>
                  <a:ea typeface="The Seasons Bold"/>
                  <a:cs typeface="The Seasons Bold"/>
                  <a:sym typeface="The Seasons Bold"/>
                </a:rPr>
                <a:t>Grace Campbell Death</a:t>
              </a:r>
            </a:p>
          </p:txBody>
        </p:sp>
        <p:sp>
          <p:nvSpPr>
            <p:cNvPr id="39" name="TextBox 39"/>
            <p:cNvSpPr txBox="1"/>
            <p:nvPr/>
          </p:nvSpPr>
          <p:spPr>
            <a:xfrm>
              <a:off x="0" y="1166568"/>
              <a:ext cx="4362288" cy="428980"/>
            </a:xfrm>
            <a:prstGeom prst="rect">
              <a:avLst/>
            </a:prstGeom>
          </p:spPr>
          <p:txBody>
            <a:bodyPr lIns="0" tIns="0" rIns="0" bIns="0" rtlCol="0" anchor="t">
              <a:spAutoFit/>
            </a:bodyPr>
            <a:lstStyle/>
            <a:p>
              <a:pPr algn="ctr">
                <a:lnSpc>
                  <a:spcPts val="2896"/>
                </a:lnSpc>
              </a:pPr>
              <a:r>
                <a:rPr lang="en-US" sz="1821" spc="136">
                  <a:solidFill>
                    <a:srgbClr val="000000"/>
                  </a:solidFill>
                  <a:latin typeface="Glacial Indifference"/>
                  <a:ea typeface="Glacial Indifference"/>
                  <a:cs typeface="Glacial Indifference"/>
                  <a:sym typeface="Glacial Indifference"/>
                </a:rPr>
                <a:t>1924</a:t>
              </a:r>
            </a:p>
          </p:txBody>
        </p:sp>
      </p:grpSp>
      <p:sp>
        <p:nvSpPr>
          <p:cNvPr id="40" name="TextBox 40"/>
          <p:cNvSpPr txBox="1"/>
          <p:nvPr/>
        </p:nvSpPr>
        <p:spPr>
          <a:xfrm>
            <a:off x="5462234" y="1982345"/>
            <a:ext cx="7943497" cy="720644"/>
          </a:xfrm>
          <a:prstGeom prst="rect">
            <a:avLst/>
          </a:prstGeom>
        </p:spPr>
        <p:txBody>
          <a:bodyPr lIns="0" tIns="0" rIns="0" bIns="0" rtlCol="0" anchor="t">
            <a:spAutoFit/>
          </a:bodyPr>
          <a:lstStyle/>
          <a:p>
            <a:pPr marL="0" lvl="0" indent="0" algn="ctr">
              <a:lnSpc>
                <a:spcPts val="4948"/>
              </a:lnSpc>
            </a:pPr>
            <a:r>
              <a:rPr lang="en-US" sz="4539" spc="281">
                <a:solidFill>
                  <a:srgbClr val="000000"/>
                </a:solidFill>
                <a:latin typeface="The Seasons"/>
                <a:ea typeface="The Seasons"/>
                <a:cs typeface="The Seasons"/>
                <a:sym typeface="The Seasons"/>
              </a:rPr>
              <a:t>TIMELINE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9963337" y="451356"/>
            <a:ext cx="5644216" cy="3025300"/>
          </a:xfrm>
          <a:custGeom>
            <a:avLst/>
            <a:gdLst/>
            <a:ahLst/>
            <a:cxnLst/>
            <a:rect l="l" t="t" r="r" b="b"/>
            <a:pathLst>
              <a:path w="5644216" h="3025300">
                <a:moveTo>
                  <a:pt x="0" y="0"/>
                </a:moveTo>
                <a:lnTo>
                  <a:pt x="5644217" y="0"/>
                </a:lnTo>
                <a:lnTo>
                  <a:pt x="5644217" y="3025300"/>
                </a:lnTo>
                <a:lnTo>
                  <a:pt x="0" y="3025300"/>
                </a:lnTo>
                <a:lnTo>
                  <a:pt x="0" y="0"/>
                </a:lnTo>
                <a:close/>
              </a:path>
            </a:pathLst>
          </a:custGeom>
          <a:blipFill>
            <a:blip r:embed="rId3"/>
            <a:stretch>
              <a:fillRect/>
            </a:stretch>
          </a:blipFill>
        </p:spPr>
        <p:txBody>
          <a:bodyPr/>
          <a:lstStyle/>
          <a:p>
            <a:endParaRPr lang="en-US"/>
          </a:p>
        </p:txBody>
      </p:sp>
      <p:sp>
        <p:nvSpPr>
          <p:cNvPr id="4" name="Freeform 4"/>
          <p:cNvSpPr/>
          <p:nvPr/>
        </p:nvSpPr>
        <p:spPr>
          <a:xfrm>
            <a:off x="13236154" y="3017518"/>
            <a:ext cx="4400964" cy="2935443"/>
          </a:xfrm>
          <a:custGeom>
            <a:avLst/>
            <a:gdLst/>
            <a:ahLst/>
            <a:cxnLst/>
            <a:rect l="l" t="t" r="r" b="b"/>
            <a:pathLst>
              <a:path w="4400964" h="2935443">
                <a:moveTo>
                  <a:pt x="0" y="0"/>
                </a:moveTo>
                <a:lnTo>
                  <a:pt x="4400964" y="0"/>
                </a:lnTo>
                <a:lnTo>
                  <a:pt x="4400964" y="2935443"/>
                </a:lnTo>
                <a:lnTo>
                  <a:pt x="0" y="2935443"/>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0090461" y="4704314"/>
            <a:ext cx="3775277" cy="2530041"/>
          </a:xfrm>
          <a:custGeom>
            <a:avLst/>
            <a:gdLst/>
            <a:ahLst/>
            <a:cxnLst/>
            <a:rect l="l" t="t" r="r" b="b"/>
            <a:pathLst>
              <a:path w="3775277" h="2530041">
                <a:moveTo>
                  <a:pt x="0" y="0"/>
                </a:moveTo>
                <a:lnTo>
                  <a:pt x="3775277" y="0"/>
                </a:lnTo>
                <a:lnTo>
                  <a:pt x="3775277" y="2530041"/>
                </a:lnTo>
                <a:lnTo>
                  <a:pt x="0" y="2530041"/>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661636" y="1542722"/>
            <a:ext cx="8783645" cy="8744278"/>
          </a:xfrm>
          <a:prstGeom prst="rect">
            <a:avLst/>
          </a:prstGeom>
        </p:spPr>
        <p:txBody>
          <a:bodyPr lIns="0" tIns="0" rIns="0" bIns="0" rtlCol="0" anchor="t">
            <a:spAutoFit/>
          </a:bodyPr>
          <a:lstStyle/>
          <a:p>
            <a:pPr algn="l">
              <a:lnSpc>
                <a:spcPts val="3047"/>
              </a:lnSpc>
            </a:pPr>
            <a:r>
              <a:rPr lang="en-US" sz="1916" spc="143" dirty="0">
                <a:solidFill>
                  <a:srgbClr val="000000"/>
                </a:solidFill>
                <a:latin typeface="Glacial Indifference"/>
                <a:ea typeface="Glacial Indifference"/>
                <a:cs typeface="Glacial Indifference"/>
                <a:sym typeface="Glacial Indifference"/>
              </a:rPr>
              <a:t>Campbell House, located on the campus of the Northwest Museum of Arts and Culture in Spokane’s Browne’s Addition, was built by Amasa and Grace Campbell in 1898.</a:t>
            </a:r>
          </a:p>
          <a:p>
            <a:pPr algn="l">
              <a:lnSpc>
                <a:spcPts val="3047"/>
              </a:lnSpc>
            </a:pPr>
            <a:endParaRPr lang="en-US" sz="1916" spc="143" dirty="0">
              <a:solidFill>
                <a:srgbClr val="000000"/>
              </a:solidFill>
              <a:latin typeface="Glacial Indifference"/>
              <a:ea typeface="Glacial Indifference"/>
              <a:cs typeface="Glacial Indifference"/>
              <a:sym typeface="Glacial Indifference"/>
            </a:endParaRPr>
          </a:p>
          <a:p>
            <a:pPr algn="l">
              <a:lnSpc>
                <a:spcPts val="3047"/>
              </a:lnSpc>
            </a:pPr>
            <a:r>
              <a:rPr lang="en-US" sz="1916" spc="143" dirty="0">
                <a:solidFill>
                  <a:srgbClr val="000000"/>
                </a:solidFill>
                <a:latin typeface="Glacial Indifference"/>
                <a:ea typeface="Glacial Indifference"/>
                <a:cs typeface="Glacial Indifference"/>
                <a:sym typeface="Glacial Indifference"/>
              </a:rPr>
              <a:t>In 1887, a group of Youngstown, Ohio investors sent Amasa B. Campbell (1845-1912) and associate John A. Finch to investigate the tales of Idaho's fabulous Coeur d'Alene Mining District. The partners quickly determined that there were fortunes to be made. They invested $25,000 in the Gem mine, built a mill to work the ore, and soon were earning thousands of dollars a month. His fortune assured, Campbell returned to Ohio to marry schoolteacher Grace Fox (1859-1924), and they moved to Wallace, Idaho, a raucous mining town that was a far cry from the sedate life of Youngstown.</a:t>
            </a:r>
          </a:p>
          <a:p>
            <a:pPr algn="l">
              <a:lnSpc>
                <a:spcPts val="3047"/>
              </a:lnSpc>
            </a:pPr>
            <a:endParaRPr lang="en-US" sz="1916" spc="143" dirty="0">
              <a:solidFill>
                <a:srgbClr val="000000"/>
              </a:solidFill>
              <a:latin typeface="Glacial Indifference"/>
              <a:ea typeface="Glacial Indifference"/>
              <a:cs typeface="Glacial Indifference"/>
              <a:sym typeface="Glacial Indifference"/>
            </a:endParaRPr>
          </a:p>
          <a:p>
            <a:pPr algn="l">
              <a:lnSpc>
                <a:spcPts val="3047"/>
              </a:lnSpc>
            </a:pPr>
            <a:r>
              <a:rPr lang="en-US" sz="1916" spc="143" dirty="0">
                <a:solidFill>
                  <a:srgbClr val="000000"/>
                </a:solidFill>
                <a:latin typeface="Glacial Indifference"/>
                <a:ea typeface="Glacial Indifference"/>
                <a:cs typeface="Glacial Indifference"/>
                <a:sym typeface="Glacial Indifference"/>
              </a:rPr>
              <a:t>The Campbell's daughter, Helen (1892-1964), was born in Spokane during the same year that labor and management conflicts erupted in the Coeur d'Alene Mining District. Financial panics and the collapse of world silver prices accelerated these disputes, and Idaho governors twice placed the mining district under martial law. In 1898 Campbell and Finch moved their mining operations and their residency from Wallace, Idaho to Spokane, Washington, which afforded greater security and more educational, social, and business opportunities.</a:t>
            </a:r>
          </a:p>
          <a:p>
            <a:pPr algn="l">
              <a:lnSpc>
                <a:spcPts val="3047"/>
              </a:lnSpc>
            </a:pPr>
            <a:endParaRPr lang="en-US" sz="1916" spc="143" dirty="0">
              <a:solidFill>
                <a:srgbClr val="000000"/>
              </a:solidFill>
              <a:latin typeface="Glacial Indifference"/>
              <a:ea typeface="Glacial Indifference"/>
              <a:cs typeface="Glacial Indifference"/>
              <a:sym typeface="Glacial Indifference"/>
            </a:endParaRPr>
          </a:p>
        </p:txBody>
      </p:sp>
      <p:sp>
        <p:nvSpPr>
          <p:cNvPr id="7" name="TextBox 7"/>
          <p:cNvSpPr txBox="1"/>
          <p:nvPr/>
        </p:nvSpPr>
        <p:spPr>
          <a:xfrm>
            <a:off x="9963337" y="3659104"/>
            <a:ext cx="2489011" cy="826135"/>
          </a:xfrm>
          <a:prstGeom prst="rect">
            <a:avLst/>
          </a:prstGeom>
        </p:spPr>
        <p:txBody>
          <a:bodyPr lIns="0" tIns="0" rIns="0" bIns="0" rtlCol="0" anchor="t">
            <a:spAutoFit/>
          </a:bodyPr>
          <a:lstStyle/>
          <a:p>
            <a:pPr algn="l">
              <a:lnSpc>
                <a:spcPts val="2239"/>
              </a:lnSpc>
            </a:pPr>
            <a:r>
              <a:rPr lang="en-US" sz="1599" dirty="0">
                <a:solidFill>
                  <a:srgbClr val="000000"/>
                </a:solidFill>
                <a:latin typeface="Arial" panose="020B0604020202020204" pitchFamily="34" charset="0"/>
                <a:ea typeface="Helvetica Now"/>
                <a:cs typeface="Helvetica Now"/>
                <a:sym typeface="Helvetica Now"/>
              </a:rPr>
              <a:t>Campbell House as it looks now.</a:t>
            </a:r>
          </a:p>
          <a:p>
            <a:pPr algn="l">
              <a:lnSpc>
                <a:spcPts val="2239"/>
              </a:lnSpc>
            </a:pPr>
            <a:r>
              <a:rPr lang="en-US" sz="1599" dirty="0">
                <a:solidFill>
                  <a:srgbClr val="000000"/>
                </a:solidFill>
                <a:latin typeface="Arial" panose="020B0604020202020204" pitchFamily="34" charset="0"/>
                <a:ea typeface="Helvetica Now"/>
                <a:cs typeface="Helvetica Now"/>
                <a:sym typeface="Helvetica Now"/>
              </a:rPr>
              <a:t>Photo Credit: Dean Davis</a:t>
            </a:r>
          </a:p>
        </p:txBody>
      </p:sp>
      <p:sp>
        <p:nvSpPr>
          <p:cNvPr id="8" name="TextBox 8"/>
          <p:cNvSpPr txBox="1"/>
          <p:nvPr/>
        </p:nvSpPr>
        <p:spPr>
          <a:xfrm>
            <a:off x="2332936" y="664528"/>
            <a:ext cx="4334910" cy="545983"/>
          </a:xfrm>
          <a:prstGeom prst="rect">
            <a:avLst/>
          </a:prstGeom>
        </p:spPr>
        <p:txBody>
          <a:bodyPr lIns="0" tIns="0" rIns="0" bIns="0" rtlCol="0" anchor="t">
            <a:spAutoFit/>
          </a:bodyPr>
          <a:lstStyle/>
          <a:p>
            <a:pPr algn="ctr">
              <a:lnSpc>
                <a:spcPts val="4480"/>
              </a:lnSpc>
            </a:pPr>
            <a:r>
              <a:rPr lang="en-US" sz="3200" dirty="0">
                <a:solidFill>
                  <a:srgbClr val="000000"/>
                </a:solidFill>
                <a:latin typeface="Arial" panose="020B0604020202020204" pitchFamily="34" charset="0"/>
                <a:ea typeface="Helvetica Neue LT Std Medium"/>
                <a:cs typeface="Helvetica Neue LT Std Medium"/>
                <a:sym typeface="Helvetica Neue LT Std Medium"/>
              </a:rPr>
              <a:t>Campbell House</a:t>
            </a:r>
          </a:p>
        </p:txBody>
      </p:sp>
      <p:sp>
        <p:nvSpPr>
          <p:cNvPr id="9" name="TextBox 9"/>
          <p:cNvSpPr txBox="1"/>
          <p:nvPr/>
        </p:nvSpPr>
        <p:spPr>
          <a:xfrm>
            <a:off x="11387956" y="7367705"/>
            <a:ext cx="6353342" cy="2210104"/>
          </a:xfrm>
          <a:prstGeom prst="rect">
            <a:avLst/>
          </a:prstGeom>
        </p:spPr>
        <p:txBody>
          <a:bodyPr lIns="0" tIns="0" rIns="0" bIns="0" rtlCol="0" anchor="t">
            <a:spAutoFit/>
          </a:bodyPr>
          <a:lstStyle/>
          <a:p>
            <a:pPr algn="l">
              <a:lnSpc>
                <a:spcPts val="2436"/>
              </a:lnSpc>
              <a:spcBef>
                <a:spcPct val="0"/>
              </a:spcBef>
            </a:pPr>
            <a:r>
              <a:rPr lang="en-US" sz="1532" b="1" spc="114">
                <a:solidFill>
                  <a:srgbClr val="000000"/>
                </a:solidFill>
                <a:latin typeface="The Seasons Bold"/>
                <a:ea typeface="The Seasons Bold"/>
                <a:cs typeface="The Seasons Bold"/>
                <a:sym typeface="The Seasons Bold"/>
              </a:rPr>
              <a:t>Amasa and Grace Campbell hired architect Kirtland Cutter of Cutter and Malgren, to design their home. Cutter specialized in the popular Arts and Crafts Revival architectural styles and the Campbell’s chose to build a Tudor Revival. Following Grace Campbell’s death in 1924, Helen Campbell (then Mrs. W.W. Powell), gave the house to the Eastern Washington State Historical Society in memory of her mother.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2892859" y="2156578"/>
            <a:ext cx="5017753" cy="6509518"/>
          </a:xfrm>
          <a:custGeom>
            <a:avLst/>
            <a:gdLst/>
            <a:ahLst/>
            <a:cxnLst/>
            <a:rect l="l" t="t" r="r" b="b"/>
            <a:pathLst>
              <a:path w="5017753" h="6509518">
                <a:moveTo>
                  <a:pt x="0" y="0"/>
                </a:moveTo>
                <a:lnTo>
                  <a:pt x="5017754" y="0"/>
                </a:lnTo>
                <a:lnTo>
                  <a:pt x="5017754" y="6509518"/>
                </a:lnTo>
                <a:lnTo>
                  <a:pt x="0" y="650951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9832422" y="1028700"/>
            <a:ext cx="4862236" cy="3243112"/>
          </a:xfrm>
          <a:custGeom>
            <a:avLst/>
            <a:gdLst/>
            <a:ahLst/>
            <a:cxnLst/>
            <a:rect l="l" t="t" r="r" b="b"/>
            <a:pathLst>
              <a:path w="4862236" h="3243112">
                <a:moveTo>
                  <a:pt x="0" y="0"/>
                </a:moveTo>
                <a:lnTo>
                  <a:pt x="4862236" y="0"/>
                </a:lnTo>
                <a:lnTo>
                  <a:pt x="4862236" y="3243112"/>
                </a:lnTo>
                <a:lnTo>
                  <a:pt x="0" y="3243112"/>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280600" y="962381"/>
            <a:ext cx="8863400" cy="8330767"/>
          </a:xfrm>
          <a:prstGeom prst="rect">
            <a:avLst/>
          </a:prstGeom>
        </p:spPr>
        <p:txBody>
          <a:bodyPr lIns="0" tIns="0" rIns="0" bIns="0" rtlCol="0" anchor="t">
            <a:spAutoFit/>
          </a:bodyPr>
          <a:lstStyle/>
          <a:p>
            <a:pPr algn="l">
              <a:lnSpc>
                <a:spcPts val="3020"/>
              </a:lnSpc>
            </a:pPr>
            <a:r>
              <a:rPr lang="en-US" sz="1899" spc="142">
                <a:solidFill>
                  <a:srgbClr val="000000"/>
                </a:solidFill>
                <a:latin typeface="Glacial Indifference"/>
                <a:ea typeface="Glacial Indifference"/>
                <a:cs typeface="Glacial Indifference"/>
                <a:sym typeface="Glacial Indifference"/>
              </a:rPr>
              <a:t>Helen Campbell’s clothing represented her family’s vast silver mining wealth and their place in Spokane society. Primary sources from the MAC’s Campbell Family archive collection reveal that shopping was a frequent part Helen and her mother, Grace Campbell’s, weekly routine. Their clothing in the MAC’s collection confirms their taste in elegant fashionable dresses.</a:t>
            </a:r>
          </a:p>
          <a:p>
            <a:pPr algn="l">
              <a:lnSpc>
                <a:spcPts val="3020"/>
              </a:lnSpc>
            </a:pPr>
            <a:endParaRPr lang="en-US" sz="1899" spc="142">
              <a:solidFill>
                <a:srgbClr val="000000"/>
              </a:solidFill>
              <a:latin typeface="Glacial Indifference"/>
              <a:ea typeface="Glacial Indifference"/>
              <a:cs typeface="Glacial Indifference"/>
              <a:sym typeface="Glacial Indifference"/>
            </a:endParaRPr>
          </a:p>
          <a:p>
            <a:pPr algn="l">
              <a:lnSpc>
                <a:spcPts val="3020"/>
              </a:lnSpc>
            </a:pPr>
            <a:r>
              <a:rPr lang="en-US" sz="1899" spc="142">
                <a:solidFill>
                  <a:srgbClr val="000000"/>
                </a:solidFill>
                <a:latin typeface="Glacial Indifference"/>
                <a:ea typeface="Glacial Indifference"/>
                <a:cs typeface="Glacial Indifference"/>
                <a:sym typeface="Glacial Indifference"/>
              </a:rPr>
              <a:t>Grace wrote checks to Spokane dressmakers such as May Stiffens-Jones and Mrs. J.M. Shaefer and jewelry stores such as Dodson’s. Grace and Helen traveled yearly to New York City to shop the latest fashions. Helen noted in her diary on Thursday, February 26th, 1914, during their New York City visit, “Took my skirt back to Hickson, then went to Meuller-Graves &amp; found two pretty summer dresses. Mrs. Wadsworth &amp; Vera were here. Went to "Peg O' My Heart" with Mr. Webber. Afterward got mother &amp; went to supper. Quite nice.” Hickson and Company’s clothing store in New York was considered among the most fashionable retailers in 1914.</a:t>
            </a:r>
          </a:p>
          <a:p>
            <a:pPr algn="l">
              <a:lnSpc>
                <a:spcPts val="3020"/>
              </a:lnSpc>
            </a:pPr>
            <a:endParaRPr lang="en-US" sz="1899" spc="142">
              <a:solidFill>
                <a:srgbClr val="000000"/>
              </a:solidFill>
              <a:latin typeface="Glacial Indifference"/>
              <a:ea typeface="Glacial Indifference"/>
              <a:cs typeface="Glacial Indifference"/>
              <a:sym typeface="Glacial Indifference"/>
            </a:endParaRPr>
          </a:p>
          <a:p>
            <a:pPr algn="l">
              <a:lnSpc>
                <a:spcPts val="3020"/>
              </a:lnSpc>
            </a:pPr>
            <a:r>
              <a:rPr lang="en-US" sz="1899" spc="142">
                <a:solidFill>
                  <a:srgbClr val="000000"/>
                </a:solidFill>
                <a:latin typeface="Glacial Indifference"/>
                <a:ea typeface="Glacial Indifference"/>
                <a:cs typeface="Glacial Indifference"/>
                <a:sym typeface="Glacial Indifference"/>
              </a:rPr>
              <a:t>Grace and Helen’s trips to New York could be quite expensive. During their 1915 winter trip to New York, Helen and Grace spent $3,380.99. According to the consumer price index in 2026, that trip was the equivalent of spending $108,878.59!</a:t>
            </a:r>
          </a:p>
          <a:p>
            <a:pPr algn="l">
              <a:lnSpc>
                <a:spcPts val="2714"/>
              </a:lnSpc>
            </a:pPr>
            <a:endParaRPr lang="en-US" sz="1899" spc="142">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12892859" y="8861030"/>
            <a:ext cx="3711688" cy="826135"/>
          </a:xfrm>
          <a:prstGeom prst="rect">
            <a:avLst/>
          </a:prstGeom>
        </p:spPr>
        <p:txBody>
          <a:bodyPr lIns="0" tIns="0" rIns="0" bIns="0" rtlCol="0" anchor="t">
            <a:spAutoFit/>
          </a:bodyPr>
          <a:lstStyle/>
          <a:p>
            <a:pPr algn="l">
              <a:lnSpc>
                <a:spcPts val="2239"/>
              </a:lnSpc>
            </a:pPr>
            <a:r>
              <a:rPr lang="en-US" sz="1599" dirty="0">
                <a:solidFill>
                  <a:srgbClr val="000000"/>
                </a:solidFill>
                <a:latin typeface="Arial" panose="020B0604020202020204" pitchFamily="34" charset="0"/>
                <a:ea typeface="Helvetica Now"/>
                <a:cs typeface="Helvetica Now"/>
                <a:sym typeface="Helvetica Now"/>
              </a:rPr>
              <a:t>Grace and Helen Campbell, The Joel E. Ferris Research Archives, Campbell House Collection, 1908, L91.119.3</a:t>
            </a:r>
          </a:p>
        </p:txBody>
      </p:sp>
      <p:sp>
        <p:nvSpPr>
          <p:cNvPr id="7" name="TextBox 7"/>
          <p:cNvSpPr txBox="1"/>
          <p:nvPr/>
        </p:nvSpPr>
        <p:spPr>
          <a:xfrm>
            <a:off x="9731198" y="4379542"/>
            <a:ext cx="3161661" cy="1114536"/>
          </a:xfrm>
          <a:prstGeom prst="rect">
            <a:avLst/>
          </a:prstGeom>
        </p:spPr>
        <p:txBody>
          <a:bodyPr lIns="0" tIns="0" rIns="0" bIns="0" rtlCol="0" anchor="t">
            <a:spAutoFit/>
          </a:bodyPr>
          <a:lstStyle/>
          <a:p>
            <a:pPr algn="l">
              <a:lnSpc>
                <a:spcPts val="2239"/>
              </a:lnSpc>
            </a:pPr>
            <a:r>
              <a:rPr lang="en-US" sz="1599" dirty="0">
                <a:solidFill>
                  <a:srgbClr val="000000"/>
                </a:solidFill>
                <a:latin typeface="Arial" panose="020B0604020202020204" pitchFamily="34" charset="0"/>
                <a:ea typeface="Helvetica Now"/>
                <a:cs typeface="Helvetica Now"/>
                <a:sym typeface="Helvetica Now"/>
              </a:rPr>
              <a:t>Campbell House Guest Bedroom where this photo of Grace and Helen was taken in 1908.</a:t>
            </a:r>
          </a:p>
          <a:p>
            <a:pPr algn="l">
              <a:lnSpc>
                <a:spcPts val="2239"/>
              </a:lnSpc>
            </a:pPr>
            <a:r>
              <a:rPr lang="en-US" sz="1599" dirty="0">
                <a:solidFill>
                  <a:srgbClr val="000000"/>
                </a:solidFill>
                <a:latin typeface="Arial" panose="020B0604020202020204" pitchFamily="34" charset="0"/>
                <a:ea typeface="Helvetica Now"/>
                <a:cs typeface="Helvetica Now"/>
                <a:sym typeface="Helvetica Now"/>
              </a:rPr>
              <a:t>Photo Credit: Dean Davis</a:t>
            </a:r>
          </a:p>
        </p:txBody>
      </p:sp>
      <p:sp>
        <p:nvSpPr>
          <p:cNvPr id="8" name="Freeform 8"/>
          <p:cNvSpPr/>
          <p:nvPr/>
        </p:nvSpPr>
        <p:spPr>
          <a:xfrm>
            <a:off x="9832422" y="5624777"/>
            <a:ext cx="2872550" cy="3178479"/>
          </a:xfrm>
          <a:custGeom>
            <a:avLst/>
            <a:gdLst/>
            <a:ahLst/>
            <a:cxnLst/>
            <a:rect l="l" t="t" r="r" b="b"/>
            <a:pathLst>
              <a:path w="2872550" h="3178479">
                <a:moveTo>
                  <a:pt x="0" y="0"/>
                </a:moveTo>
                <a:lnTo>
                  <a:pt x="2872550" y="0"/>
                </a:lnTo>
                <a:lnTo>
                  <a:pt x="2872550" y="3178479"/>
                </a:lnTo>
                <a:lnTo>
                  <a:pt x="0" y="317847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9" name="TextBox 9"/>
          <p:cNvSpPr txBox="1"/>
          <p:nvPr/>
        </p:nvSpPr>
        <p:spPr>
          <a:xfrm>
            <a:off x="8624611" y="8927081"/>
            <a:ext cx="3638929" cy="610489"/>
          </a:xfrm>
          <a:prstGeom prst="rect">
            <a:avLst/>
          </a:prstGeom>
        </p:spPr>
        <p:txBody>
          <a:bodyPr lIns="0" tIns="0" rIns="0" bIns="0" rtlCol="0" anchor="t">
            <a:spAutoFit/>
          </a:bodyPr>
          <a:lstStyle/>
          <a:p>
            <a:pPr algn="l">
              <a:lnSpc>
                <a:spcPts val="1555"/>
              </a:lnSpc>
            </a:pPr>
            <a:r>
              <a:rPr lang="en-US" sz="1427" b="1" spc="88">
                <a:solidFill>
                  <a:srgbClr val="000000"/>
                </a:solidFill>
                <a:latin typeface="The Seasons Bold"/>
                <a:ea typeface="The Seasons Bold"/>
                <a:cs typeface="The Seasons Bold"/>
                <a:sym typeface="The Seasons Bold"/>
              </a:rPr>
              <a:t>Northwest Museum of Arts and Culture</a:t>
            </a:r>
          </a:p>
          <a:p>
            <a:pPr algn="l">
              <a:lnSpc>
                <a:spcPts val="1555"/>
              </a:lnSpc>
              <a:spcBef>
                <a:spcPct val="0"/>
              </a:spcBef>
            </a:pPr>
            <a:r>
              <a:rPr lang="en-US" sz="1427" b="1" spc="88">
                <a:solidFill>
                  <a:srgbClr val="000000"/>
                </a:solidFill>
                <a:latin typeface="The Seasons Bold"/>
                <a:ea typeface="The Seasons Bold"/>
                <a:cs typeface="The Seasons Bold"/>
                <a:sym typeface="The Seasons Bold"/>
              </a:rPr>
              <a:t>784.20,Flat draw string purse,1890-1910, Gift of Helen Campbell Powell, 1930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2420531" y="1028700"/>
            <a:ext cx="5613062" cy="7990124"/>
          </a:xfrm>
          <a:custGeom>
            <a:avLst/>
            <a:gdLst/>
            <a:ahLst/>
            <a:cxnLst/>
            <a:rect l="l" t="t" r="r" b="b"/>
            <a:pathLst>
              <a:path w="5613062" h="7990124">
                <a:moveTo>
                  <a:pt x="0" y="0"/>
                </a:moveTo>
                <a:lnTo>
                  <a:pt x="5613063" y="0"/>
                </a:lnTo>
                <a:lnTo>
                  <a:pt x="5613063" y="7990124"/>
                </a:lnTo>
                <a:lnTo>
                  <a:pt x="0" y="7990124"/>
                </a:lnTo>
                <a:lnTo>
                  <a:pt x="0" y="0"/>
                </a:lnTo>
                <a:close/>
              </a:path>
            </a:pathLst>
          </a:custGeom>
          <a:blipFill>
            <a:blip r:embed="rId3"/>
            <a:stretch>
              <a:fillRect/>
            </a:stretch>
          </a:blipFill>
        </p:spPr>
        <p:txBody>
          <a:bodyPr/>
          <a:lstStyle/>
          <a:p>
            <a:endParaRPr lang="en-US"/>
          </a:p>
        </p:txBody>
      </p:sp>
      <p:sp>
        <p:nvSpPr>
          <p:cNvPr id="4" name="Freeform 4"/>
          <p:cNvSpPr/>
          <p:nvPr/>
        </p:nvSpPr>
        <p:spPr>
          <a:xfrm>
            <a:off x="10542512" y="1689945"/>
            <a:ext cx="4321106" cy="2882178"/>
          </a:xfrm>
          <a:custGeom>
            <a:avLst/>
            <a:gdLst/>
            <a:ahLst/>
            <a:cxnLst/>
            <a:rect l="l" t="t" r="r" b="b"/>
            <a:pathLst>
              <a:path w="4321106" h="2882178">
                <a:moveTo>
                  <a:pt x="0" y="0"/>
                </a:moveTo>
                <a:lnTo>
                  <a:pt x="4321107" y="0"/>
                </a:lnTo>
                <a:lnTo>
                  <a:pt x="4321107" y="2882177"/>
                </a:lnTo>
                <a:lnTo>
                  <a:pt x="0" y="288217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1136601" y="1604220"/>
            <a:ext cx="9029235" cy="7438339"/>
          </a:xfrm>
          <a:prstGeom prst="rect">
            <a:avLst/>
          </a:prstGeom>
        </p:spPr>
        <p:txBody>
          <a:bodyPr lIns="0" tIns="0" rIns="0" bIns="0" rtlCol="0" anchor="t">
            <a:spAutoFit/>
          </a:bodyPr>
          <a:lstStyle/>
          <a:p>
            <a:pPr algn="l">
              <a:lnSpc>
                <a:spcPts val="3691"/>
              </a:lnSpc>
            </a:pPr>
            <a:r>
              <a:rPr lang="en-US" sz="2321" spc="174">
                <a:solidFill>
                  <a:srgbClr val="000000"/>
                </a:solidFill>
                <a:latin typeface="Glacial Indifference"/>
                <a:ea typeface="Glacial Indifference"/>
                <a:cs typeface="Glacial Indifference"/>
                <a:sym typeface="Glacial Indifference"/>
              </a:rPr>
              <a:t>In </a:t>
            </a:r>
            <a:r>
              <a:rPr lang="en-US" sz="2321" i="1" spc="174">
                <a:solidFill>
                  <a:srgbClr val="000000"/>
                </a:solidFill>
                <a:latin typeface="Glacial Indifference Italics"/>
                <a:ea typeface="Glacial Indifference Italics"/>
                <a:cs typeface="Glacial Indifference Italics"/>
                <a:sym typeface="Glacial Indifference Italics"/>
              </a:rPr>
              <a:t>Campbell House, Making of a Landmark</a:t>
            </a:r>
            <a:r>
              <a:rPr lang="en-US" sz="2321" spc="174">
                <a:solidFill>
                  <a:srgbClr val="000000"/>
                </a:solidFill>
                <a:latin typeface="Glacial Indifference"/>
                <a:ea typeface="Glacial Indifference"/>
                <a:cs typeface="Glacial Indifference"/>
                <a:sym typeface="Glacial Indifference"/>
              </a:rPr>
              <a:t>, retired MAC History Curator, Marsha Rooney, noted that “Young women of Helen’s generation came of age in a very different culture than that of their parents. Modern America brought new technologies like moving pictures and automobiles; new freedoms in dance, hairstyles, and hemline; active recreation, especially golf, tennis, and camping; and new responsibilities, like women’s suffrage. There were also new worries, as a world war loomed. As a young woman of means, Helen would not need to earn a living. Instead, she was expected to perfect traditional social graces, like reading and conversation, music and arts, language lessons, decorative hand sewing, social hostess skills, and choosing appropriate dress and jewelry.” The clothing styles worn by Helen Campbell reflected those changing technologies, social mores, and world events.</a:t>
            </a:r>
          </a:p>
        </p:txBody>
      </p:sp>
      <p:sp>
        <p:nvSpPr>
          <p:cNvPr id="6" name="TextBox 6"/>
          <p:cNvSpPr txBox="1"/>
          <p:nvPr/>
        </p:nvSpPr>
        <p:spPr>
          <a:xfrm>
            <a:off x="13608624" y="8980724"/>
            <a:ext cx="4424970" cy="826135"/>
          </a:xfrm>
          <a:prstGeom prst="rect">
            <a:avLst/>
          </a:prstGeom>
        </p:spPr>
        <p:txBody>
          <a:bodyPr lIns="0" tIns="0" rIns="0" bIns="0" rtlCol="0" anchor="t">
            <a:spAutoFit/>
          </a:bodyPr>
          <a:lstStyle/>
          <a:p>
            <a:pPr algn="l">
              <a:lnSpc>
                <a:spcPts val="2239"/>
              </a:lnSpc>
            </a:pPr>
            <a:r>
              <a:rPr lang="en-US" sz="1599" dirty="0">
                <a:solidFill>
                  <a:srgbClr val="000000"/>
                </a:solidFill>
                <a:latin typeface="Arial" panose="020B0604020202020204" pitchFamily="34" charset="0"/>
                <a:ea typeface="Helvetica Now"/>
                <a:cs typeface="Helvetica Now"/>
                <a:sym typeface="Helvetica Now"/>
              </a:rPr>
              <a:t>Helen Campbell,</a:t>
            </a:r>
          </a:p>
          <a:p>
            <a:pPr algn="l">
              <a:lnSpc>
                <a:spcPts val="2239"/>
              </a:lnSpc>
            </a:pPr>
            <a:r>
              <a:rPr lang="en-US" sz="1599" dirty="0">
                <a:solidFill>
                  <a:srgbClr val="000000"/>
                </a:solidFill>
                <a:latin typeface="Arial" panose="020B0604020202020204" pitchFamily="34" charset="0"/>
                <a:ea typeface="Helvetica Now"/>
                <a:cs typeface="Helvetica Now"/>
                <a:sym typeface="Helvetica Now"/>
              </a:rPr>
              <a:t>The Joel E. Ferris Research Archives, Campbell House Collection, 1906, L91.119.1</a:t>
            </a:r>
          </a:p>
        </p:txBody>
      </p:sp>
      <p:sp>
        <p:nvSpPr>
          <p:cNvPr id="7" name="TextBox 7"/>
          <p:cNvSpPr txBox="1"/>
          <p:nvPr/>
        </p:nvSpPr>
        <p:spPr>
          <a:xfrm>
            <a:off x="10542512" y="4711382"/>
            <a:ext cx="2141369" cy="1678793"/>
          </a:xfrm>
          <a:prstGeom prst="rect">
            <a:avLst/>
          </a:prstGeom>
        </p:spPr>
        <p:txBody>
          <a:bodyPr lIns="0" tIns="0" rIns="0" bIns="0" rtlCol="0" anchor="t">
            <a:spAutoFit/>
          </a:bodyPr>
          <a:lstStyle/>
          <a:p>
            <a:pPr algn="l">
              <a:lnSpc>
                <a:spcPts val="2239"/>
              </a:lnSpc>
            </a:pPr>
            <a:r>
              <a:rPr lang="en-US" sz="1599" dirty="0">
                <a:solidFill>
                  <a:srgbClr val="000000"/>
                </a:solidFill>
                <a:latin typeface="Arial" panose="020B0604020202020204" pitchFamily="34" charset="0"/>
                <a:ea typeface="Helvetica Now"/>
                <a:cs typeface="Helvetica Now"/>
                <a:sym typeface="Helvetica Now"/>
              </a:rPr>
              <a:t>Campbell House Library as it looks now. Photo on the right is Helen playing the piano in the Library. Photo Credit: Dean Davis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7934680" y="1308679"/>
            <a:ext cx="3685633" cy="5543795"/>
          </a:xfrm>
          <a:custGeom>
            <a:avLst/>
            <a:gdLst/>
            <a:ahLst/>
            <a:cxnLst/>
            <a:rect l="l" t="t" r="r" b="b"/>
            <a:pathLst>
              <a:path w="3685633" h="5543795">
                <a:moveTo>
                  <a:pt x="0" y="0"/>
                </a:moveTo>
                <a:lnTo>
                  <a:pt x="3685634" y="0"/>
                </a:lnTo>
                <a:lnTo>
                  <a:pt x="3685634" y="5543795"/>
                </a:lnTo>
                <a:lnTo>
                  <a:pt x="0" y="5543795"/>
                </a:lnTo>
                <a:lnTo>
                  <a:pt x="0" y="0"/>
                </a:lnTo>
                <a:close/>
              </a:path>
            </a:pathLst>
          </a:custGeom>
          <a:blipFill>
            <a:blip r:embed="rId3"/>
            <a:stretch>
              <a:fillRect/>
            </a:stretch>
          </a:blipFill>
        </p:spPr>
        <p:txBody>
          <a:bodyPr/>
          <a:lstStyle/>
          <a:p>
            <a:endParaRPr lang="en-US"/>
          </a:p>
        </p:txBody>
      </p:sp>
      <p:sp>
        <p:nvSpPr>
          <p:cNvPr id="4" name="Freeform 4"/>
          <p:cNvSpPr/>
          <p:nvPr/>
        </p:nvSpPr>
        <p:spPr>
          <a:xfrm>
            <a:off x="11873780" y="512767"/>
            <a:ext cx="5568260" cy="4422127"/>
          </a:xfrm>
          <a:custGeom>
            <a:avLst/>
            <a:gdLst/>
            <a:ahLst/>
            <a:cxnLst/>
            <a:rect l="l" t="t" r="r" b="b"/>
            <a:pathLst>
              <a:path w="5568260" h="4422127">
                <a:moveTo>
                  <a:pt x="0" y="0"/>
                </a:moveTo>
                <a:lnTo>
                  <a:pt x="5568260" y="0"/>
                </a:lnTo>
                <a:lnTo>
                  <a:pt x="5568260" y="4422127"/>
                </a:lnTo>
                <a:lnTo>
                  <a:pt x="0" y="442212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3485240" y="5442585"/>
            <a:ext cx="2901388" cy="3938536"/>
          </a:xfrm>
          <a:custGeom>
            <a:avLst/>
            <a:gdLst/>
            <a:ahLst/>
            <a:cxnLst/>
            <a:rect l="l" t="t" r="r" b="b"/>
            <a:pathLst>
              <a:path w="2901388" h="3938536">
                <a:moveTo>
                  <a:pt x="0" y="0"/>
                </a:moveTo>
                <a:lnTo>
                  <a:pt x="2901388" y="0"/>
                </a:lnTo>
                <a:lnTo>
                  <a:pt x="2901388" y="3938536"/>
                </a:lnTo>
                <a:lnTo>
                  <a:pt x="0" y="3938536"/>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7934680" y="7144185"/>
            <a:ext cx="4802011" cy="2241319"/>
          </a:xfrm>
          <a:prstGeom prst="rect">
            <a:avLst/>
          </a:prstGeom>
        </p:spPr>
        <p:txBody>
          <a:bodyPr lIns="0" tIns="0" rIns="0" bIns="0" rtlCol="0" anchor="t">
            <a:spAutoFit/>
          </a:bodyPr>
          <a:lstStyle/>
          <a:p>
            <a:pPr algn="l">
              <a:lnSpc>
                <a:spcPts val="2170"/>
              </a:lnSpc>
            </a:pPr>
            <a:r>
              <a:rPr lang="en-US" sz="1550" dirty="0">
                <a:solidFill>
                  <a:srgbClr val="000000"/>
                </a:solidFill>
                <a:latin typeface="Arial" panose="020B0604020202020204" pitchFamily="34" charset="0"/>
                <a:ea typeface="Helvetica Now"/>
                <a:cs typeface="Helvetica Now"/>
                <a:sym typeface="Helvetica Now"/>
              </a:rPr>
              <a:t>Helen Campbell was born in 1892 when the Campbell family was living in Wallace, Idaho. In 1898, when Helen was six years old, the family moved into their home in Browne’s Addition. Helen grew up in that home living there until after her marriage to Bill Powell in 1917. Helen donated Campbell House in 1924 to serve as the Grace Campbell Memorial Museum, now called the Northwest Museum of Arts and Culture.</a:t>
            </a:r>
          </a:p>
        </p:txBody>
      </p:sp>
      <p:sp>
        <p:nvSpPr>
          <p:cNvPr id="7" name="TextBox 7"/>
          <p:cNvSpPr txBox="1"/>
          <p:nvPr/>
        </p:nvSpPr>
        <p:spPr>
          <a:xfrm>
            <a:off x="572958" y="1216164"/>
            <a:ext cx="7104548" cy="8330423"/>
          </a:xfrm>
          <a:prstGeom prst="rect">
            <a:avLst/>
          </a:prstGeom>
        </p:spPr>
        <p:txBody>
          <a:bodyPr lIns="0" tIns="0" rIns="0" bIns="0" rtlCol="0" anchor="t">
            <a:spAutoFit/>
          </a:bodyPr>
          <a:lstStyle/>
          <a:p>
            <a:pPr algn="l">
              <a:lnSpc>
                <a:spcPts val="2903"/>
              </a:lnSpc>
            </a:pPr>
            <a:r>
              <a:rPr lang="en-US" sz="1825" spc="136">
                <a:solidFill>
                  <a:srgbClr val="000000"/>
                </a:solidFill>
                <a:latin typeface="Glacial Indifference"/>
                <a:ea typeface="Glacial Indifference"/>
                <a:cs typeface="Glacial Indifference"/>
                <a:sym typeface="Glacial Indifference"/>
              </a:rPr>
              <a:t>The December 6, 1911, Spokane Chronicle’s society page headline announced, “Miss Helen Campbell Will Make Debut This Evening: Elaborate Function at Davenport’s Hall of Doges to Be Attended by 500”.</a:t>
            </a:r>
          </a:p>
          <a:p>
            <a:pPr algn="l">
              <a:lnSpc>
                <a:spcPts val="2903"/>
              </a:lnSpc>
            </a:pPr>
            <a:endParaRPr lang="en-US" sz="1825" spc="136">
              <a:solidFill>
                <a:srgbClr val="000000"/>
              </a:solidFill>
              <a:latin typeface="Glacial Indifference"/>
              <a:ea typeface="Glacial Indifference"/>
              <a:cs typeface="Glacial Indifference"/>
              <a:sym typeface="Glacial Indifference"/>
            </a:endParaRPr>
          </a:p>
          <a:p>
            <a:pPr algn="l">
              <a:lnSpc>
                <a:spcPts val="2903"/>
              </a:lnSpc>
            </a:pPr>
            <a:r>
              <a:rPr lang="en-US" sz="1825" spc="136">
                <a:solidFill>
                  <a:srgbClr val="000000"/>
                </a:solidFill>
                <a:latin typeface="Glacial Indifference"/>
                <a:ea typeface="Glacial Indifference"/>
                <a:cs typeface="Glacial Indifference"/>
                <a:sym typeface="Glacial Indifference"/>
              </a:rPr>
              <a:t>“At Davenport’s Hall of the Doges one of the most pretentious functions of the season will be given this evening when Mr. and Mrs. A.B. Campbell introduce their daughter, Miss Helen Campbell, to Spokane society. The affair promises to be the largest of the fortnight, over 500 invitations having been issued. Following the reception dancing will be enjoyed.” In a nod to Christmas, the article described the decorations, “A beautiful color note of red will be carried out with poinsettias, which will be used in connection with smilax and other greenery.</a:t>
            </a:r>
          </a:p>
          <a:p>
            <a:pPr algn="l">
              <a:lnSpc>
                <a:spcPts val="2903"/>
              </a:lnSpc>
            </a:pPr>
            <a:endParaRPr lang="en-US" sz="1825" spc="136">
              <a:solidFill>
                <a:srgbClr val="000000"/>
              </a:solidFill>
              <a:latin typeface="Glacial Indifference"/>
              <a:ea typeface="Glacial Indifference"/>
              <a:cs typeface="Glacial Indifference"/>
              <a:sym typeface="Glacial Indifference"/>
            </a:endParaRPr>
          </a:p>
          <a:p>
            <a:pPr algn="l">
              <a:lnSpc>
                <a:spcPts val="2903"/>
              </a:lnSpc>
            </a:pPr>
            <a:r>
              <a:rPr lang="en-US" sz="1825" spc="136">
                <a:solidFill>
                  <a:srgbClr val="000000"/>
                </a:solidFill>
                <a:latin typeface="Glacial Indifference"/>
                <a:ea typeface="Glacial Indifference"/>
                <a:cs typeface="Glacial Indifference"/>
                <a:sym typeface="Glacial Indifference"/>
              </a:rPr>
              <a:t>For wealthy families like the Campbells, a debutante ball served as the first public opportunity to present their daughters to society. It was an event that both showed off their wealth and their connections within the city’s elite families. It served as an announcement that their daughter was eligible for a proper marriage to a wealthy young man.</a:t>
            </a:r>
          </a:p>
          <a:p>
            <a:pPr algn="l">
              <a:lnSpc>
                <a:spcPts val="2903"/>
              </a:lnSpc>
            </a:pPr>
            <a:endParaRPr lang="en-US" sz="1825" spc="136">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873780" y="5034915"/>
            <a:ext cx="5385520" cy="423962"/>
          </a:xfrm>
          <a:prstGeom prst="rect">
            <a:avLst/>
          </a:prstGeom>
        </p:spPr>
        <p:txBody>
          <a:bodyPr lIns="0" tIns="0" rIns="0" bIns="0" rtlCol="0" anchor="t">
            <a:spAutoFit/>
          </a:bodyPr>
          <a:lstStyle/>
          <a:p>
            <a:pPr algn="l">
              <a:lnSpc>
                <a:spcPts val="1680"/>
              </a:lnSpc>
            </a:pPr>
            <a:r>
              <a:rPr lang="en-US" sz="1200" dirty="0">
                <a:solidFill>
                  <a:srgbClr val="000000"/>
                </a:solidFill>
                <a:latin typeface="Arial" panose="020B0604020202020204" pitchFamily="34" charset="0"/>
                <a:ea typeface="Helvetica Now"/>
                <a:cs typeface="Helvetica Now"/>
                <a:sym typeface="Helvetica Now"/>
              </a:rPr>
              <a:t>Hall of Doges, The Joel E. Ferris Research Archives, 1909, L87-1.2206-09, </a:t>
            </a:r>
          </a:p>
          <a:p>
            <a:pPr algn="l">
              <a:lnSpc>
                <a:spcPts val="1680"/>
              </a:lnSpc>
            </a:pPr>
            <a:r>
              <a:rPr lang="en-US" sz="1200" dirty="0">
                <a:solidFill>
                  <a:srgbClr val="000000"/>
                </a:solidFill>
                <a:latin typeface="Arial" panose="020B0604020202020204" pitchFamily="34" charset="0"/>
                <a:ea typeface="Helvetica Now"/>
                <a:cs typeface="Helvetica Now"/>
                <a:sym typeface="Helvetica Now"/>
              </a:rPr>
              <a:t>Libby Collection</a:t>
            </a:r>
          </a:p>
        </p:txBody>
      </p:sp>
      <p:sp>
        <p:nvSpPr>
          <p:cNvPr id="9" name="TextBox 9"/>
          <p:cNvSpPr txBox="1"/>
          <p:nvPr/>
        </p:nvSpPr>
        <p:spPr>
          <a:xfrm>
            <a:off x="13069594" y="9514633"/>
            <a:ext cx="3964519" cy="423899"/>
          </a:xfrm>
          <a:prstGeom prst="rect">
            <a:avLst/>
          </a:prstGeom>
        </p:spPr>
        <p:txBody>
          <a:bodyPr lIns="0" tIns="0" rIns="0" bIns="0" rtlCol="0" anchor="t">
            <a:spAutoFit/>
          </a:bodyPr>
          <a:lstStyle/>
          <a:p>
            <a:pPr algn="l">
              <a:lnSpc>
                <a:spcPts val="1680"/>
              </a:lnSpc>
            </a:pPr>
            <a:r>
              <a:rPr lang="en-US" sz="1200" dirty="0">
                <a:solidFill>
                  <a:srgbClr val="000000"/>
                </a:solidFill>
                <a:latin typeface="Arial" panose="020B0604020202020204" pitchFamily="34" charset="0"/>
                <a:ea typeface="Helvetica Now"/>
                <a:cs typeface="Helvetica Now"/>
                <a:sym typeface="Helvetica Now"/>
              </a:rPr>
              <a:t>The Joel E. Ferris Research Archives, Helen Campbell, 1911, L91-118.13, Campbell House Collection</a:t>
            </a:r>
          </a:p>
        </p:txBody>
      </p:sp>
      <p:sp>
        <p:nvSpPr>
          <p:cNvPr id="10" name="TextBox 10"/>
          <p:cNvSpPr txBox="1"/>
          <p:nvPr/>
        </p:nvSpPr>
        <p:spPr>
          <a:xfrm>
            <a:off x="8827962" y="623831"/>
            <a:ext cx="2716168" cy="423899"/>
          </a:xfrm>
          <a:prstGeom prst="rect">
            <a:avLst/>
          </a:prstGeom>
        </p:spPr>
        <p:txBody>
          <a:bodyPr lIns="0" tIns="0" rIns="0" bIns="0" rtlCol="0" anchor="t">
            <a:spAutoFit/>
          </a:bodyPr>
          <a:lstStyle/>
          <a:p>
            <a:pPr algn="l">
              <a:lnSpc>
                <a:spcPts val="1680"/>
              </a:lnSpc>
            </a:pPr>
            <a:r>
              <a:rPr lang="en-US" sz="1200" dirty="0">
                <a:solidFill>
                  <a:srgbClr val="000000"/>
                </a:solidFill>
                <a:latin typeface="Arial" panose="020B0604020202020204" pitchFamily="34" charset="0"/>
                <a:ea typeface="Helvetica Now"/>
                <a:cs typeface="Helvetica Now"/>
                <a:sym typeface="Helvetica Now"/>
              </a:rPr>
              <a:t>Spokane Chronicle, Spokane WA, Wed. December 6, 1911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471588" y="712819"/>
            <a:ext cx="2251121" cy="5130760"/>
          </a:xfrm>
          <a:custGeom>
            <a:avLst/>
            <a:gdLst/>
            <a:ahLst/>
            <a:cxnLst/>
            <a:rect l="l" t="t" r="r" b="b"/>
            <a:pathLst>
              <a:path w="2251121" h="5130760">
                <a:moveTo>
                  <a:pt x="0" y="0"/>
                </a:moveTo>
                <a:lnTo>
                  <a:pt x="2251121" y="0"/>
                </a:lnTo>
                <a:lnTo>
                  <a:pt x="2251121" y="5130760"/>
                </a:lnTo>
                <a:lnTo>
                  <a:pt x="0" y="513076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3149320" y="3073754"/>
            <a:ext cx="1846550" cy="2769825"/>
          </a:xfrm>
          <a:custGeom>
            <a:avLst/>
            <a:gdLst/>
            <a:ahLst/>
            <a:cxnLst/>
            <a:rect l="l" t="t" r="r" b="b"/>
            <a:pathLst>
              <a:path w="1846550" h="2769825">
                <a:moveTo>
                  <a:pt x="0" y="0"/>
                </a:moveTo>
                <a:lnTo>
                  <a:pt x="1846550" y="0"/>
                </a:lnTo>
                <a:lnTo>
                  <a:pt x="1846550" y="2769825"/>
                </a:lnTo>
                <a:lnTo>
                  <a:pt x="0" y="2769825"/>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2893761" y="712819"/>
            <a:ext cx="1997779" cy="2154908"/>
          </a:xfrm>
          <a:custGeom>
            <a:avLst/>
            <a:gdLst/>
            <a:ahLst/>
            <a:cxnLst/>
            <a:rect l="l" t="t" r="r" b="b"/>
            <a:pathLst>
              <a:path w="1997779" h="2154908">
                <a:moveTo>
                  <a:pt x="0" y="0"/>
                </a:moveTo>
                <a:lnTo>
                  <a:pt x="1997779" y="0"/>
                </a:lnTo>
                <a:lnTo>
                  <a:pt x="1997779" y="2154908"/>
                </a:lnTo>
                <a:lnTo>
                  <a:pt x="0" y="215490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367217" y="7078063"/>
            <a:ext cx="2053511" cy="2902489"/>
          </a:xfrm>
          <a:custGeom>
            <a:avLst/>
            <a:gdLst/>
            <a:ahLst/>
            <a:cxnLst/>
            <a:rect l="l" t="t" r="r" b="b"/>
            <a:pathLst>
              <a:path w="2053511" h="2902489">
                <a:moveTo>
                  <a:pt x="0" y="0"/>
                </a:moveTo>
                <a:lnTo>
                  <a:pt x="2053511" y="0"/>
                </a:lnTo>
                <a:lnTo>
                  <a:pt x="2053511" y="2902489"/>
                </a:lnTo>
                <a:lnTo>
                  <a:pt x="0" y="2902489"/>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5542686" y="635168"/>
            <a:ext cx="2019717" cy="5286063"/>
          </a:xfrm>
          <a:custGeom>
            <a:avLst/>
            <a:gdLst/>
            <a:ahLst/>
            <a:cxnLst/>
            <a:rect l="l" t="t" r="r" b="b"/>
            <a:pathLst>
              <a:path w="2019717" h="5286063">
                <a:moveTo>
                  <a:pt x="0" y="0"/>
                </a:moveTo>
                <a:lnTo>
                  <a:pt x="2019717" y="0"/>
                </a:lnTo>
                <a:lnTo>
                  <a:pt x="2019717" y="5286063"/>
                </a:lnTo>
                <a:lnTo>
                  <a:pt x="0" y="5286063"/>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2722709" y="7402098"/>
            <a:ext cx="4108134" cy="2574431"/>
          </a:xfrm>
          <a:custGeom>
            <a:avLst/>
            <a:gdLst/>
            <a:ahLst/>
            <a:cxnLst/>
            <a:rect l="l" t="t" r="r" b="b"/>
            <a:pathLst>
              <a:path w="4108134" h="2574431">
                <a:moveTo>
                  <a:pt x="0" y="0"/>
                </a:moveTo>
                <a:lnTo>
                  <a:pt x="4108135" y="0"/>
                </a:lnTo>
                <a:lnTo>
                  <a:pt x="4108135" y="2574431"/>
                </a:lnTo>
                <a:lnTo>
                  <a:pt x="0" y="2574431"/>
                </a:lnTo>
                <a:lnTo>
                  <a:pt x="0" y="0"/>
                </a:lnTo>
                <a:close/>
              </a:path>
            </a:pathLst>
          </a:custGeom>
          <a:blipFill>
            <a:blip r:embed="rId7"/>
            <a:stretch>
              <a:fillRect/>
            </a:stretch>
          </a:blipFill>
        </p:spPr>
        <p:txBody>
          <a:bodyPr/>
          <a:lstStyle/>
          <a:p>
            <a:endParaRPr lang="en-US"/>
          </a:p>
        </p:txBody>
      </p:sp>
      <p:sp>
        <p:nvSpPr>
          <p:cNvPr id="8" name="TextBox 8"/>
          <p:cNvSpPr txBox="1"/>
          <p:nvPr/>
        </p:nvSpPr>
        <p:spPr>
          <a:xfrm>
            <a:off x="8419688" y="497246"/>
            <a:ext cx="8839612" cy="1353006"/>
          </a:xfrm>
          <a:prstGeom prst="rect">
            <a:avLst/>
          </a:prstGeom>
        </p:spPr>
        <p:txBody>
          <a:bodyPr lIns="0" tIns="0" rIns="0" bIns="0" rtlCol="0" anchor="t">
            <a:spAutoFit/>
          </a:bodyPr>
          <a:lstStyle/>
          <a:p>
            <a:pPr algn="l">
              <a:lnSpc>
                <a:spcPts val="2737"/>
              </a:lnSpc>
            </a:pPr>
            <a:r>
              <a:rPr lang="en-US" sz="1721" spc="129">
                <a:solidFill>
                  <a:srgbClr val="000000"/>
                </a:solidFill>
                <a:latin typeface="Glacial Indifference"/>
                <a:ea typeface="Glacial Indifference"/>
                <a:cs typeface="Glacial Indifference"/>
                <a:sym typeface="Glacial Indifference"/>
              </a:rPr>
              <a:t>The Campbell family traveled to Egypt in 1903 and probably brought back these costumes as souvenirs. A photograph taken several years later captured Helen Campbell and her cousin, Hazel Lease, wearing the clothing and smoking a cigarette in front of the Carriage House. </a:t>
            </a:r>
          </a:p>
        </p:txBody>
      </p:sp>
      <p:sp>
        <p:nvSpPr>
          <p:cNvPr id="9" name="TextBox 9"/>
          <p:cNvSpPr txBox="1"/>
          <p:nvPr/>
        </p:nvSpPr>
        <p:spPr>
          <a:xfrm>
            <a:off x="4229668" y="5990308"/>
            <a:ext cx="3496272" cy="683895"/>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and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4166.2, 4166.1E, 4166.1F, 4166.1, Helen Campbell Egyptian costumes, 1904-1910, Gift of June Powell, 2007</a:t>
            </a:r>
          </a:p>
        </p:txBody>
      </p:sp>
      <p:sp>
        <p:nvSpPr>
          <p:cNvPr id="10" name="TextBox 10"/>
          <p:cNvSpPr txBox="1"/>
          <p:nvPr/>
        </p:nvSpPr>
        <p:spPr>
          <a:xfrm>
            <a:off x="8419688" y="1991887"/>
            <a:ext cx="8839612" cy="2724606"/>
          </a:xfrm>
          <a:prstGeom prst="rect">
            <a:avLst/>
          </a:prstGeom>
        </p:spPr>
        <p:txBody>
          <a:bodyPr lIns="0" tIns="0" rIns="0" bIns="0" rtlCol="0" anchor="t">
            <a:spAutoFit/>
          </a:bodyPr>
          <a:lstStyle/>
          <a:p>
            <a:pPr algn="l">
              <a:lnSpc>
                <a:spcPts val="2737"/>
              </a:lnSpc>
            </a:pPr>
            <a:r>
              <a:rPr lang="en-US" sz="1721" spc="129">
                <a:solidFill>
                  <a:srgbClr val="000000"/>
                </a:solidFill>
                <a:latin typeface="Glacial Indifference"/>
                <a:ea typeface="Glacial Indifference"/>
                <a:cs typeface="Glacial Indifference"/>
                <a:sym typeface="Glacial Indifference"/>
              </a:rPr>
              <a:t>In a postcard that pictured the Campbell family and the Patsy Clark family on camels in front of pyramids, Grace Campbell wrote to her friend, Mrs. Finch, “Out of Alexandria Bay. My dear Mrs. Finch: Did you do this when you were in Cairo? It’s good fun for once...Never knew what dirt was until we drove through Old Cairo...Mr. Moore has no doubt told you of our automobile accident. Mace is getting on very well. Has one hand out of the cast now. The other will be out in about ten days. It is a mystery how any of us escaped being killed. Hope you are very well. All send love. Sincerely, Grace M. Campbell.”</a:t>
            </a:r>
          </a:p>
        </p:txBody>
      </p:sp>
      <p:sp>
        <p:nvSpPr>
          <p:cNvPr id="11" name="TextBox 11"/>
          <p:cNvSpPr txBox="1"/>
          <p:nvPr/>
        </p:nvSpPr>
        <p:spPr>
          <a:xfrm>
            <a:off x="405528" y="6034079"/>
            <a:ext cx="3487122" cy="859915"/>
          </a:xfrm>
          <a:prstGeom prst="rect">
            <a:avLst/>
          </a:prstGeom>
        </p:spPr>
        <p:txBody>
          <a:bodyPr lIns="0" tIns="0" rIns="0" bIns="0" rtlCol="0" anchor="t">
            <a:spAutoFit/>
          </a:bodyPr>
          <a:lstStyle/>
          <a:p>
            <a:pPr algn="l">
              <a:lnSpc>
                <a:spcPts val="1680"/>
              </a:lnSpc>
            </a:pPr>
            <a:r>
              <a:rPr lang="en-US" sz="1200" dirty="0">
                <a:solidFill>
                  <a:srgbClr val="000000"/>
                </a:solidFill>
                <a:latin typeface="Arial" panose="020B0604020202020204" pitchFamily="34" charset="0"/>
                <a:ea typeface="Helvetica Now"/>
                <a:cs typeface="Helvetica Now"/>
                <a:sym typeface="Helvetica Now"/>
              </a:rPr>
              <a:t>Helen Campbell and cousin, Hazel Lease, dressed in costumes probably purchased in Egypt in 1903m The Joel E. Ferris Research Archives, 1910, L90-272</a:t>
            </a:r>
          </a:p>
        </p:txBody>
      </p:sp>
      <p:sp>
        <p:nvSpPr>
          <p:cNvPr id="12" name="TextBox 12"/>
          <p:cNvSpPr txBox="1"/>
          <p:nvPr/>
        </p:nvSpPr>
        <p:spPr>
          <a:xfrm>
            <a:off x="8419688" y="4893753"/>
            <a:ext cx="8839612" cy="2381706"/>
          </a:xfrm>
          <a:prstGeom prst="rect">
            <a:avLst/>
          </a:prstGeom>
        </p:spPr>
        <p:txBody>
          <a:bodyPr lIns="0" tIns="0" rIns="0" bIns="0" rtlCol="0" anchor="t">
            <a:spAutoFit/>
          </a:bodyPr>
          <a:lstStyle/>
          <a:p>
            <a:pPr algn="l">
              <a:lnSpc>
                <a:spcPts val="2737"/>
              </a:lnSpc>
            </a:pPr>
            <a:r>
              <a:rPr lang="en-US" sz="1721" spc="129">
                <a:solidFill>
                  <a:srgbClr val="000000"/>
                </a:solidFill>
                <a:latin typeface="Glacial Indifference"/>
                <a:ea typeface="Glacial Indifference"/>
                <a:cs typeface="Glacial Indifference"/>
                <a:sym typeface="Glacial Indifference"/>
              </a:rPr>
              <a:t>Between 1910 and 1920, The fashion world also experienced the rise of Orientalism. The Ballets Russes performed Schéhérazade (a ballet based on One Thousand and One Nights) in Paris in 1910, setting off the craze. This new style featured draped fabrics, vibrant colors, and a column-like silhouette. “Harem” pantaloons, a ballooning pair of trousers that only the most daring of women opted to wear, were introduced in 1911. These costumes owned by the Campbell family and worn by Helen and her cousin, Hazel, epitomizes this style.</a:t>
            </a:r>
          </a:p>
        </p:txBody>
      </p:sp>
      <p:sp>
        <p:nvSpPr>
          <p:cNvPr id="13" name="TextBox 13"/>
          <p:cNvSpPr txBox="1"/>
          <p:nvPr/>
        </p:nvSpPr>
        <p:spPr>
          <a:xfrm>
            <a:off x="8420075" y="7465123"/>
            <a:ext cx="8839612" cy="2381706"/>
          </a:xfrm>
          <a:prstGeom prst="rect">
            <a:avLst/>
          </a:prstGeom>
        </p:spPr>
        <p:txBody>
          <a:bodyPr lIns="0" tIns="0" rIns="0" bIns="0" rtlCol="0" anchor="t">
            <a:spAutoFit/>
          </a:bodyPr>
          <a:lstStyle/>
          <a:p>
            <a:pPr algn="l">
              <a:lnSpc>
                <a:spcPts val="2737"/>
              </a:lnSpc>
            </a:pPr>
            <a:r>
              <a:rPr lang="en-US" sz="1721" spc="129">
                <a:solidFill>
                  <a:srgbClr val="000000"/>
                </a:solidFill>
                <a:latin typeface="Glacial Indifference"/>
                <a:ea typeface="Glacial Indifference"/>
                <a:cs typeface="Glacial Indifference"/>
                <a:sym typeface="Glacial Indifference"/>
              </a:rPr>
              <a:t>The Campbell Family was in Europe in 1910 when the Ballet Russe performed, but we do not know if they attended. However, we know from Helen’s Diary that her and Bill attended Ballet Russe when they came to Spokane in 1917. Helen wrote: Fri. Jan. 19, 1917: Mother &amp; I went to the Ballet Russe with Jo Richards. Seemed strange to be going with another man. I've gotten so used to the other. </a:t>
            </a:r>
          </a:p>
          <a:p>
            <a:pPr algn="l">
              <a:lnSpc>
                <a:spcPts val="2737"/>
              </a:lnSpc>
            </a:pPr>
            <a:r>
              <a:rPr lang="en-US" sz="1721" spc="129">
                <a:solidFill>
                  <a:srgbClr val="000000"/>
                </a:solidFill>
                <a:latin typeface="Glacial Indifference"/>
                <a:ea typeface="Glacial Indifference"/>
                <a:cs typeface="Glacial Indifference"/>
                <a:sym typeface="Glacial Indifference"/>
              </a:rPr>
              <a:t>Sat. Jan. 20, 1917: To the ballet again, with Bill this time. Gorgeous orchestra. Think he enjoyed it too. To the restaurant after with the Davenports.</a:t>
            </a:r>
          </a:p>
        </p:txBody>
      </p:sp>
      <p:sp>
        <p:nvSpPr>
          <p:cNvPr id="14" name="TextBox 14"/>
          <p:cNvSpPr txBox="1"/>
          <p:nvPr/>
        </p:nvSpPr>
        <p:spPr>
          <a:xfrm>
            <a:off x="3252309" y="6918114"/>
            <a:ext cx="3487122" cy="423899"/>
          </a:xfrm>
          <a:prstGeom prst="rect">
            <a:avLst/>
          </a:prstGeom>
        </p:spPr>
        <p:txBody>
          <a:bodyPr lIns="0" tIns="0" rIns="0" bIns="0" rtlCol="0" anchor="t">
            <a:spAutoFit/>
          </a:bodyPr>
          <a:lstStyle/>
          <a:p>
            <a:pPr algn="l">
              <a:lnSpc>
                <a:spcPts val="1680"/>
              </a:lnSpc>
            </a:pPr>
            <a:r>
              <a:rPr lang="en-US" sz="1200" dirty="0">
                <a:solidFill>
                  <a:srgbClr val="000000"/>
                </a:solidFill>
                <a:latin typeface="Arial" panose="020B0604020202020204" pitchFamily="34" charset="0"/>
                <a:ea typeface="Helvetica Now"/>
                <a:cs typeface="Helvetica Now"/>
                <a:sym typeface="Helvetica Now"/>
              </a:rPr>
              <a:t>Campbell Family in Egypt, The Joel E. Ferris Research Archives, 1904, L86-479A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230991" y="1028700"/>
            <a:ext cx="6187324" cy="8061660"/>
          </a:xfrm>
          <a:custGeom>
            <a:avLst/>
            <a:gdLst/>
            <a:ahLst/>
            <a:cxnLst/>
            <a:rect l="l" t="t" r="r" b="b"/>
            <a:pathLst>
              <a:path w="6187324" h="8061660">
                <a:moveTo>
                  <a:pt x="0" y="0"/>
                </a:moveTo>
                <a:lnTo>
                  <a:pt x="6187324" y="0"/>
                </a:lnTo>
                <a:lnTo>
                  <a:pt x="6187324" y="8061660"/>
                </a:lnTo>
                <a:lnTo>
                  <a:pt x="0" y="8061660"/>
                </a:lnTo>
                <a:lnTo>
                  <a:pt x="0" y="0"/>
                </a:lnTo>
                <a:close/>
              </a:path>
            </a:pathLst>
          </a:custGeom>
          <a:blipFill>
            <a:blip r:embed="rId2"/>
            <a:stretch>
              <a:fillRect/>
            </a:stretch>
          </a:blipFill>
        </p:spPr>
        <p:txBody>
          <a:bodyPr/>
          <a:lstStyle/>
          <a:p>
            <a:endParaRPr lang="en-US"/>
          </a:p>
        </p:txBody>
      </p:sp>
      <p:sp>
        <p:nvSpPr>
          <p:cNvPr id="3" name="Freeform 3"/>
          <p:cNvSpPr/>
          <p:nvPr/>
        </p:nvSpPr>
        <p:spPr>
          <a:xfrm>
            <a:off x="6640948" y="2901342"/>
            <a:ext cx="5006105" cy="6356958"/>
          </a:xfrm>
          <a:custGeom>
            <a:avLst/>
            <a:gdLst/>
            <a:ahLst/>
            <a:cxnLst/>
            <a:rect l="l" t="t" r="r" b="b"/>
            <a:pathLst>
              <a:path w="5006105" h="6356958">
                <a:moveTo>
                  <a:pt x="0" y="0"/>
                </a:moveTo>
                <a:lnTo>
                  <a:pt x="5006104" y="0"/>
                </a:lnTo>
                <a:lnTo>
                  <a:pt x="5006104" y="6356958"/>
                </a:lnTo>
                <a:lnTo>
                  <a:pt x="0" y="6356958"/>
                </a:lnTo>
                <a:lnTo>
                  <a:pt x="0" y="0"/>
                </a:lnTo>
                <a:close/>
              </a:path>
            </a:pathLst>
          </a:custGeom>
          <a:blipFill>
            <a:blip r:embed="rId3"/>
            <a:stretch>
              <a:fillRect/>
            </a:stretch>
          </a:blipFill>
        </p:spPr>
        <p:txBody>
          <a:bodyPr/>
          <a:lstStyle/>
          <a:p>
            <a:endParaRPr lang="en-US"/>
          </a:p>
        </p:txBody>
      </p:sp>
      <p:sp>
        <p:nvSpPr>
          <p:cNvPr id="4" name="Freeform 4"/>
          <p:cNvSpPr/>
          <p:nvPr/>
        </p:nvSpPr>
        <p:spPr>
          <a:xfrm>
            <a:off x="12211731" y="2901342"/>
            <a:ext cx="4878965" cy="6356958"/>
          </a:xfrm>
          <a:custGeom>
            <a:avLst/>
            <a:gdLst/>
            <a:ahLst/>
            <a:cxnLst/>
            <a:rect l="l" t="t" r="r" b="b"/>
            <a:pathLst>
              <a:path w="4878965" h="6356958">
                <a:moveTo>
                  <a:pt x="0" y="0"/>
                </a:moveTo>
                <a:lnTo>
                  <a:pt x="4878966" y="0"/>
                </a:lnTo>
                <a:lnTo>
                  <a:pt x="4878966" y="6356958"/>
                </a:lnTo>
                <a:lnTo>
                  <a:pt x="0" y="635695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7164163" y="2789435"/>
            <a:ext cx="9517392" cy="307066"/>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Text</a:t>
            </a:r>
          </a:p>
        </p:txBody>
      </p:sp>
      <p:sp>
        <p:nvSpPr>
          <p:cNvPr id="6" name="TextBox 6"/>
          <p:cNvSpPr txBox="1"/>
          <p:nvPr/>
        </p:nvSpPr>
        <p:spPr>
          <a:xfrm>
            <a:off x="6936111" y="869148"/>
            <a:ext cx="10095137" cy="1640566"/>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Wealthy families like the Campbells traditionally went on a “Grand Tour” of Europe to experience the museums, art, historical sites, and of course, the latest fashions. Helen and her parents, Grace and Amasa did their Grand Tour of Europe from 1909-1910. While there, Helen attended Finishing School in Paris. Here is a look at the wardrobe she wore while taking in the sites.</a:t>
            </a:r>
          </a:p>
        </p:txBody>
      </p:sp>
      <p:sp>
        <p:nvSpPr>
          <p:cNvPr id="7" name="TextBox 7"/>
          <p:cNvSpPr txBox="1"/>
          <p:nvPr/>
        </p:nvSpPr>
        <p:spPr>
          <a:xfrm>
            <a:off x="230991" y="9333397"/>
            <a:ext cx="3886204" cy="642997"/>
          </a:xfrm>
          <a:prstGeom prst="rect">
            <a:avLst/>
          </a:prstGeom>
        </p:spPr>
        <p:txBody>
          <a:bodyPr lIns="0" tIns="0" rIns="0" bIns="0" rtlCol="0" anchor="t">
            <a:spAutoFit/>
          </a:bodyPr>
          <a:lstStyle/>
          <a:p>
            <a:pPr algn="l">
              <a:lnSpc>
                <a:spcPts val="1722"/>
              </a:lnSpc>
            </a:pPr>
            <a:r>
              <a:rPr lang="en-US" sz="1230" dirty="0">
                <a:solidFill>
                  <a:srgbClr val="000000"/>
                </a:solidFill>
                <a:latin typeface="Arial" panose="020B0604020202020204" pitchFamily="34" charset="0"/>
                <a:ea typeface="Helvetica Now"/>
                <a:cs typeface="Helvetica Now"/>
                <a:sym typeface="Helvetica Now"/>
              </a:rPr>
              <a:t> Helen Campbell Grand Tour Scrapbook Page 49. Helen visiting Pompeii, Joel E. Ferris Research Archives</a:t>
            </a:r>
          </a:p>
        </p:txBody>
      </p:sp>
      <p:sp>
        <p:nvSpPr>
          <p:cNvPr id="8" name="TextBox 8"/>
          <p:cNvSpPr txBox="1"/>
          <p:nvPr/>
        </p:nvSpPr>
        <p:spPr>
          <a:xfrm>
            <a:off x="6947221" y="9333397"/>
            <a:ext cx="3886204" cy="424988"/>
          </a:xfrm>
          <a:prstGeom prst="rect">
            <a:avLst/>
          </a:prstGeom>
        </p:spPr>
        <p:txBody>
          <a:bodyPr lIns="0" tIns="0" rIns="0" bIns="0" rtlCol="0" anchor="t">
            <a:spAutoFit/>
          </a:bodyPr>
          <a:lstStyle/>
          <a:p>
            <a:pPr algn="l">
              <a:lnSpc>
                <a:spcPts val="1722"/>
              </a:lnSpc>
            </a:pPr>
            <a:r>
              <a:rPr lang="en-US" sz="1230" dirty="0">
                <a:solidFill>
                  <a:srgbClr val="000000"/>
                </a:solidFill>
                <a:latin typeface="Arial" panose="020B0604020202020204" pitchFamily="34" charset="0"/>
                <a:ea typeface="Helvetica Now"/>
                <a:cs typeface="Helvetica Now"/>
                <a:sym typeface="Helvetica Now"/>
              </a:rPr>
              <a:t> Helen Campbell Grand Tour Scrapbook Page 20 Joel E. Ferris Research Archives,</a:t>
            </a:r>
          </a:p>
        </p:txBody>
      </p:sp>
      <p:sp>
        <p:nvSpPr>
          <p:cNvPr id="9" name="TextBox 9"/>
          <p:cNvSpPr txBox="1"/>
          <p:nvPr/>
        </p:nvSpPr>
        <p:spPr>
          <a:xfrm>
            <a:off x="12427718" y="9423654"/>
            <a:ext cx="3886204" cy="424988"/>
          </a:xfrm>
          <a:prstGeom prst="rect">
            <a:avLst/>
          </a:prstGeom>
        </p:spPr>
        <p:txBody>
          <a:bodyPr lIns="0" tIns="0" rIns="0" bIns="0" rtlCol="0" anchor="t">
            <a:spAutoFit/>
          </a:bodyPr>
          <a:lstStyle/>
          <a:p>
            <a:pPr algn="l">
              <a:lnSpc>
                <a:spcPts val="1722"/>
              </a:lnSpc>
            </a:pPr>
            <a:r>
              <a:rPr lang="en-US" sz="1230" dirty="0">
                <a:solidFill>
                  <a:srgbClr val="000000"/>
                </a:solidFill>
                <a:latin typeface="Arial" panose="020B0604020202020204" pitchFamily="34" charset="0"/>
                <a:ea typeface="Helvetica Now"/>
                <a:cs typeface="Helvetica Now"/>
                <a:sym typeface="Helvetica Now"/>
              </a:rPr>
              <a:t> Helen Campbell Grand Tour Scrapbook Page 40 Joel E. Ferris Research Archives,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4624443" y="7432690"/>
            <a:ext cx="3308624" cy="2663443"/>
          </a:xfrm>
          <a:custGeom>
            <a:avLst/>
            <a:gdLst/>
            <a:ahLst/>
            <a:cxnLst/>
            <a:rect l="l" t="t" r="r" b="b"/>
            <a:pathLst>
              <a:path w="3308624" h="2663443">
                <a:moveTo>
                  <a:pt x="0" y="0"/>
                </a:moveTo>
                <a:lnTo>
                  <a:pt x="3308624" y="0"/>
                </a:lnTo>
                <a:lnTo>
                  <a:pt x="3308624" y="2663442"/>
                </a:lnTo>
                <a:lnTo>
                  <a:pt x="0" y="266344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566211" y="408645"/>
            <a:ext cx="4058233" cy="8528685"/>
          </a:xfrm>
          <a:custGeom>
            <a:avLst/>
            <a:gdLst/>
            <a:ahLst/>
            <a:cxnLst/>
            <a:rect l="l" t="t" r="r" b="b"/>
            <a:pathLst>
              <a:path w="4058233" h="8528685">
                <a:moveTo>
                  <a:pt x="0" y="0"/>
                </a:moveTo>
                <a:lnTo>
                  <a:pt x="4058232" y="0"/>
                </a:lnTo>
                <a:lnTo>
                  <a:pt x="4058232" y="8528685"/>
                </a:lnTo>
                <a:lnTo>
                  <a:pt x="0" y="8528685"/>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8623213" y="6521053"/>
            <a:ext cx="8788485" cy="2974066"/>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Sat. Nov. 13, 1915</a:t>
            </a:r>
          </a:p>
          <a:p>
            <a:pPr algn="l">
              <a:lnSpc>
                <a:spcPts val="2679"/>
              </a:lnSpc>
            </a:pPr>
            <a:r>
              <a:rPr lang="en-US" sz="1685" spc="126">
                <a:solidFill>
                  <a:srgbClr val="000000"/>
                </a:solidFill>
                <a:latin typeface="Glacial Indifference"/>
                <a:ea typeface="Glacial Indifference"/>
                <a:cs typeface="Glacial Indifference"/>
                <a:sym typeface="Glacial Indifference"/>
              </a:rPr>
              <a:t>Had my dress fitted &amp; got a hat. Down at Jo’s most of the afternoon as he was alone. To Mrs. [Wiard’s] for supper. The Bean dance with Bill to-night. Why can’t men be satisfied?</a:t>
            </a:r>
          </a:p>
          <a:p>
            <a:pPr algn="l">
              <a:lnSpc>
                <a:spcPts val="2679"/>
              </a:lnSpc>
            </a:pPr>
            <a:endParaRPr lang="en-US" sz="1685" spc="126">
              <a:solidFill>
                <a:srgbClr val="000000"/>
              </a:solidFill>
              <a:latin typeface="Glacial Indifference"/>
              <a:ea typeface="Glacial Indifference"/>
              <a:cs typeface="Glacial Indifference"/>
              <a:sym typeface="Glacial Indifference"/>
            </a:endParaRPr>
          </a:p>
          <a:p>
            <a:pPr algn="l">
              <a:lnSpc>
                <a:spcPts val="2679"/>
              </a:lnSpc>
            </a:pPr>
            <a:r>
              <a:rPr lang="en-US" sz="1685" spc="126">
                <a:solidFill>
                  <a:srgbClr val="000000"/>
                </a:solidFill>
                <a:latin typeface="Glacial Indifference"/>
                <a:ea typeface="Glacial Indifference"/>
                <a:cs typeface="Glacial Indifference"/>
                <a:sym typeface="Glacial Indifference"/>
              </a:rPr>
              <a:t>Wed. March 22, 1916</a:t>
            </a:r>
          </a:p>
          <a:p>
            <a:pPr algn="l">
              <a:lnSpc>
                <a:spcPts val="2679"/>
              </a:lnSpc>
            </a:pPr>
            <a:r>
              <a:rPr lang="en-US" sz="1685" spc="126">
                <a:solidFill>
                  <a:srgbClr val="000000"/>
                </a:solidFill>
                <a:latin typeface="Glacial Indifference"/>
                <a:ea typeface="Glacial Indifference"/>
                <a:cs typeface="Glacial Indifference"/>
                <a:sym typeface="Glacial Indifference"/>
              </a:rPr>
              <a:t>Swimming. Bad day. Wrote Hazel &amp; had tea with Mr. Smith. To-night wore my new dress &amp; danced some. Mr. G is a bore. Hope Miss Crosley enjoyed her day. She has plenty of nerve.</a:t>
            </a:r>
          </a:p>
        </p:txBody>
      </p:sp>
      <p:sp>
        <p:nvSpPr>
          <p:cNvPr id="5" name="TextBox 5"/>
          <p:cNvSpPr txBox="1"/>
          <p:nvPr/>
        </p:nvSpPr>
        <p:spPr>
          <a:xfrm>
            <a:off x="5109957" y="668172"/>
            <a:ext cx="12149343" cy="2640691"/>
          </a:xfrm>
          <a:prstGeom prst="rect">
            <a:avLst/>
          </a:prstGeom>
        </p:spPr>
        <p:txBody>
          <a:bodyPr lIns="0" tIns="0" rIns="0" bIns="0" rtlCol="0" anchor="t">
            <a:spAutoFit/>
          </a:bodyPr>
          <a:lstStyle/>
          <a:p>
            <a:pPr algn="l">
              <a:lnSpc>
                <a:spcPts val="2679"/>
              </a:lnSpc>
            </a:pPr>
            <a:r>
              <a:rPr lang="en-US" sz="1685" spc="126">
                <a:solidFill>
                  <a:srgbClr val="000000"/>
                </a:solidFill>
                <a:latin typeface="Glacial Indifference"/>
                <a:ea typeface="Glacial Indifference"/>
                <a:cs typeface="Glacial Indifference"/>
                <a:sym typeface="Glacial Indifference"/>
              </a:rPr>
              <a:t>Helen Campbell was a dedicated diary writer. She kept a “Line a Day” diary that she wrote in religiously. She recorded outings with friends to various Spokane locations and trips to New York, Boston, and California. She attended numerous teas at the Davenport Hotel. She went swimming and enjoyed the amusements at Natatorium Park. She spent her summers with family friends in Hayden Lake, ID. She golfed, played tennis, went ice skating, and camping. She attended moving pictures, theater shows, and dances. Imagine Helen wearing this dance frock as she took lessons at Irene and Vernon Castle’s Dance Studio. As we read the diary that she kept between 1913-1917, we get to watch her growing affection towards Bill Powell who she would eventually marry in 1917. We also learn about the shopping trips. Helen’s personality shines through with each entry.</a:t>
            </a:r>
          </a:p>
        </p:txBody>
      </p:sp>
      <p:sp>
        <p:nvSpPr>
          <p:cNvPr id="6" name="TextBox 6"/>
          <p:cNvSpPr txBox="1"/>
          <p:nvPr/>
        </p:nvSpPr>
        <p:spPr>
          <a:xfrm>
            <a:off x="4737008" y="6549628"/>
            <a:ext cx="3886204" cy="642997"/>
          </a:xfrm>
          <a:prstGeom prst="rect">
            <a:avLst/>
          </a:prstGeom>
        </p:spPr>
        <p:txBody>
          <a:bodyPr lIns="0" tIns="0" rIns="0" bIns="0" rtlCol="0" anchor="t">
            <a:spAutoFit/>
          </a:bodyPr>
          <a:lstStyle/>
          <a:p>
            <a:pPr algn="l">
              <a:lnSpc>
                <a:spcPts val="1722"/>
              </a:lnSpc>
            </a:pPr>
            <a:r>
              <a:rPr lang="en-US" sz="1230" dirty="0">
                <a:solidFill>
                  <a:srgbClr val="000000"/>
                </a:solidFill>
                <a:latin typeface="Arial" panose="020B0604020202020204" pitchFamily="34" charset="0"/>
                <a:ea typeface="Helvetica Now"/>
                <a:cs typeface="Helvetica Now"/>
                <a:sym typeface="Helvetica Now"/>
              </a:rPr>
              <a:t> Helen Campbell Diary, MsSc_224_1 of 3_Helen Campbell Diary (1913-'17)_5.7-8.1914 The Joel E. Ferris Research Archives,</a:t>
            </a:r>
          </a:p>
        </p:txBody>
      </p:sp>
      <p:sp>
        <p:nvSpPr>
          <p:cNvPr id="7" name="TextBox 7"/>
          <p:cNvSpPr txBox="1"/>
          <p:nvPr/>
        </p:nvSpPr>
        <p:spPr>
          <a:xfrm>
            <a:off x="717146" y="9094072"/>
            <a:ext cx="3496272" cy="521970"/>
          </a:xfrm>
          <a:prstGeom prst="rect">
            <a:avLst/>
          </a:prstGeom>
        </p:spPr>
        <p:txBody>
          <a:bodyPr lIns="0" tIns="0" rIns="0" bIns="0" rtlCol="0" anchor="t">
            <a:spAutoFit/>
          </a:bodyPr>
          <a:lstStyle/>
          <a:p>
            <a:pPr algn="l">
              <a:lnSpc>
                <a:spcPts val="1337"/>
              </a:lnSpc>
            </a:pPr>
            <a:r>
              <a:rPr lang="en-US" sz="1227" b="1" spc="76">
                <a:solidFill>
                  <a:srgbClr val="000000"/>
                </a:solidFill>
                <a:latin typeface="The Seasons Bold"/>
                <a:ea typeface="The Seasons Bold"/>
                <a:cs typeface="The Seasons Bold"/>
                <a:sym typeface="The Seasons Bold"/>
              </a:rPr>
              <a:t>Northwest Museum of Arts and Culture</a:t>
            </a:r>
          </a:p>
          <a:p>
            <a:pPr algn="l">
              <a:lnSpc>
                <a:spcPts val="1337"/>
              </a:lnSpc>
              <a:spcBef>
                <a:spcPct val="0"/>
              </a:spcBef>
            </a:pPr>
            <a:r>
              <a:rPr lang="en-US" sz="1227" b="1" spc="76">
                <a:solidFill>
                  <a:srgbClr val="000000"/>
                </a:solidFill>
                <a:latin typeface="The Seasons Bold"/>
                <a:ea typeface="The Seasons Bold"/>
                <a:cs typeface="The Seasons Bold"/>
                <a:sym typeface="The Seasons Bold"/>
              </a:rPr>
              <a:t>43096.2, Helen Campbell Frock, 1914, Gift of Valerie Powell 1985</a:t>
            </a:r>
          </a:p>
        </p:txBody>
      </p:sp>
      <p:sp>
        <p:nvSpPr>
          <p:cNvPr id="8" name="TextBox 8"/>
          <p:cNvSpPr txBox="1"/>
          <p:nvPr/>
        </p:nvSpPr>
        <p:spPr>
          <a:xfrm>
            <a:off x="5109957" y="3594612"/>
            <a:ext cx="11882776" cy="2640691"/>
          </a:xfrm>
          <a:prstGeom prst="rect">
            <a:avLst/>
          </a:prstGeom>
        </p:spPr>
        <p:txBody>
          <a:bodyPr lIns="0" tIns="0" rIns="0" bIns="0" rtlCol="0" anchor="t">
            <a:spAutoFit/>
          </a:bodyPr>
          <a:lstStyle/>
          <a:p>
            <a:pPr algn="l">
              <a:lnSpc>
                <a:spcPts val="2679"/>
              </a:lnSpc>
            </a:pPr>
            <a:r>
              <a:rPr lang="en-US" sz="1685" b="1" spc="126">
                <a:solidFill>
                  <a:srgbClr val="000000"/>
                </a:solidFill>
                <a:latin typeface="Glacial Indifference Bold"/>
                <a:ea typeface="Glacial Indifference Bold"/>
                <a:cs typeface="Glacial Indifference Bold"/>
                <a:sym typeface="Glacial Indifference Bold"/>
              </a:rPr>
              <a:t>Helen Campbell Diary Quotes</a:t>
            </a:r>
          </a:p>
          <a:p>
            <a:pPr algn="l">
              <a:lnSpc>
                <a:spcPts val="2679"/>
              </a:lnSpc>
            </a:pPr>
            <a:r>
              <a:rPr lang="en-US" sz="1685" spc="126">
                <a:solidFill>
                  <a:srgbClr val="000000"/>
                </a:solidFill>
                <a:latin typeface="Glacial Indifference"/>
                <a:ea typeface="Glacial Indifference"/>
                <a:cs typeface="Glacial Indifference"/>
                <a:sym typeface="Glacial Indifference"/>
              </a:rPr>
              <a:t>Tues. Sep. 23, 1913</a:t>
            </a:r>
          </a:p>
          <a:p>
            <a:pPr algn="l">
              <a:lnSpc>
                <a:spcPts val="2679"/>
              </a:lnSpc>
            </a:pPr>
            <a:r>
              <a:rPr lang="en-US" sz="1685" spc="126">
                <a:solidFill>
                  <a:srgbClr val="000000"/>
                </a:solidFill>
                <a:latin typeface="Glacial Indifference"/>
                <a:ea typeface="Glacial Indifference"/>
                <a:cs typeface="Glacial Indifference"/>
                <a:sym typeface="Glacial Indifference"/>
              </a:rPr>
              <a:t>Luncheon at Mrs. Weavers. Willie's wedding to-night. Quite pretty but not like a wedding at all. Dance afterward. Regular "one step" party. Went with Jo Richards. Wore my "wedding dress."</a:t>
            </a:r>
          </a:p>
          <a:p>
            <a:pPr algn="l">
              <a:lnSpc>
                <a:spcPts val="2679"/>
              </a:lnSpc>
            </a:pPr>
            <a:endParaRPr lang="en-US" sz="1685" spc="126">
              <a:solidFill>
                <a:srgbClr val="000000"/>
              </a:solidFill>
              <a:latin typeface="Glacial Indifference"/>
              <a:ea typeface="Glacial Indifference"/>
              <a:cs typeface="Glacial Indifference"/>
              <a:sym typeface="Glacial Indifference"/>
            </a:endParaRPr>
          </a:p>
          <a:p>
            <a:pPr algn="l">
              <a:lnSpc>
                <a:spcPts val="2679"/>
              </a:lnSpc>
            </a:pPr>
            <a:r>
              <a:rPr lang="en-US" sz="1685" spc="126">
                <a:solidFill>
                  <a:srgbClr val="000000"/>
                </a:solidFill>
                <a:latin typeface="Glacial Indifference"/>
                <a:ea typeface="Glacial Indifference"/>
                <a:cs typeface="Glacial Indifference"/>
                <a:sym typeface="Glacial Indifference"/>
              </a:rPr>
              <a:t>Mon. Oct. 26, 1914</a:t>
            </a:r>
          </a:p>
          <a:p>
            <a:pPr algn="l">
              <a:lnSpc>
                <a:spcPts val="2679"/>
              </a:lnSpc>
            </a:pPr>
            <a:r>
              <a:rPr lang="en-US" sz="1685" spc="126">
                <a:solidFill>
                  <a:srgbClr val="000000"/>
                </a:solidFill>
                <a:latin typeface="Glacial Indifference"/>
                <a:ea typeface="Glacial Indifference"/>
                <a:cs typeface="Glacial Indifference"/>
                <a:sym typeface="Glacial Indifference"/>
              </a:rPr>
              <a:t>Got a green serge dress. Had my hair washed &amp; made some neighborhood calls before dinner. Went up to the Husseys to-night. Bill’s car was found. Mr. Lindley wanted me to go to moving pictures.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4391</Words>
  <Application>Microsoft Macintosh PowerPoint</Application>
  <PresentationFormat>Custom</PresentationFormat>
  <Paragraphs>142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The Seasons</vt:lpstr>
      <vt:lpstr>Calibri</vt:lpstr>
      <vt:lpstr>Glacial Indifference</vt:lpstr>
      <vt:lpstr>Glacial Indifference Italics</vt:lpstr>
      <vt:lpstr>Glacial Indifference Bold</vt:lpstr>
      <vt:lpstr>The Seasons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Campbell House Fashion Helen Campbell</dc:title>
  <cp:lastModifiedBy>Justin Coyne</cp:lastModifiedBy>
  <cp:revision>2</cp:revision>
  <dcterms:created xsi:type="dcterms:W3CDTF">2006-08-16T00:00:00Z</dcterms:created>
  <dcterms:modified xsi:type="dcterms:W3CDTF">2026-02-27T22:56:59Z</dcterms:modified>
  <dc:identifier>DAHA9kQ9OdA</dc:identifier>
</cp:coreProperties>
</file>